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76" r:id="rId5"/>
    <p:sldId id="277" r:id="rId6"/>
    <p:sldId id="278" r:id="rId7"/>
    <p:sldId id="279" r:id="rId8"/>
    <p:sldId id="280" r:id="rId9"/>
    <p:sldId id="281" r:id="rId10"/>
    <p:sldId id="282" r:id="rId11"/>
    <p:sldId id="283" r:id="rId12"/>
  </p:sldIdLst>
  <p:sldSz cx="12192000" cy="6858000"/>
  <p:notesSz cx="6858000" cy="9144000"/>
  <p:custDataLst>
    <p:tags r:id="rId15"/>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1" d="100"/>
          <a:sy n="101" d="100"/>
        </p:scale>
        <p:origin x="912"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7E7881D3-417E-062C-2520-3027BEC929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B83A2FA6-329F-4A35-843F-7C8C531347F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AD8A31-1874-433C-B550-5953F382E8C5}" type="datetimeFigureOut">
              <a:rPr lang="fr-FR" smtClean="0"/>
              <a:t>10/07/2025</a:t>
            </a:fld>
            <a:endParaRPr lang="fr-FR"/>
          </a:p>
        </p:txBody>
      </p:sp>
      <p:sp>
        <p:nvSpPr>
          <p:cNvPr id="4" name="Espace réservé du pied de page 3">
            <a:extLst>
              <a:ext uri="{FF2B5EF4-FFF2-40B4-BE49-F238E27FC236}">
                <a16:creationId xmlns:a16="http://schemas.microsoft.com/office/drawing/2014/main" id="{BCFE7B4F-0F77-B26B-A858-C102C33DB46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B408AC93-AE8C-B633-9CF5-AD8A7AA6BD3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304BC0A-5573-4696-B5BF-21DCC4B856D6}" type="slidenum">
              <a:rPr lang="fr-FR" smtClean="0"/>
              <a:t>‹N°›</a:t>
            </a:fld>
            <a:endParaRPr lang="fr-FR"/>
          </a:p>
        </p:txBody>
      </p:sp>
    </p:spTree>
    <p:extLst>
      <p:ext uri="{BB962C8B-B14F-4D97-AF65-F5344CB8AC3E}">
        <p14:creationId xmlns:p14="http://schemas.microsoft.com/office/powerpoint/2010/main" val="608893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1D01A0-FDE7-4DDA-8D96-4651D8C372EB}" type="datetimeFigureOut">
              <a:rPr lang="fr-FR" smtClean="0"/>
              <a:t>10/07/2025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DBEA13-4631-46F0-AA89-C167AE8DC1F1}" type="slidenum">
              <a:rPr lang="fr-FR" smtClean="0"/>
              <a:t>‹N°›</a:t>
            </a:fld>
            <a:endParaRPr lang="fr-FR"/>
          </a:p>
        </p:txBody>
      </p:sp>
    </p:spTree>
    <p:extLst>
      <p:ext uri="{BB962C8B-B14F-4D97-AF65-F5344CB8AC3E}">
        <p14:creationId xmlns:p14="http://schemas.microsoft.com/office/powerpoint/2010/main" val="1241259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a:t>
            </a:fld>
            <a:endParaRPr lang="fr-FR"/>
          </a:p>
        </p:txBody>
      </p:sp>
    </p:spTree>
    <p:extLst>
      <p:ext uri="{BB962C8B-B14F-4D97-AF65-F5344CB8AC3E}">
        <p14:creationId xmlns:p14="http://schemas.microsoft.com/office/powerpoint/2010/main" val="19860124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10</a:t>
            </a:fld>
            <a:endParaRPr lang="fr-FR"/>
          </a:p>
        </p:txBody>
      </p:sp>
    </p:spTree>
    <p:extLst>
      <p:ext uri="{BB962C8B-B14F-4D97-AF65-F5344CB8AC3E}">
        <p14:creationId xmlns:p14="http://schemas.microsoft.com/office/powerpoint/2010/main" val="35693843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11</a:t>
            </a:fld>
            <a:endParaRPr lang="fr-FR"/>
          </a:p>
        </p:txBody>
      </p:sp>
    </p:spTree>
    <p:extLst>
      <p:ext uri="{BB962C8B-B14F-4D97-AF65-F5344CB8AC3E}">
        <p14:creationId xmlns:p14="http://schemas.microsoft.com/office/powerpoint/2010/main" val="358327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2</a:t>
            </a:fld>
            <a:endParaRPr lang="fr-FR"/>
          </a:p>
        </p:txBody>
      </p:sp>
    </p:spTree>
    <p:extLst>
      <p:ext uri="{BB962C8B-B14F-4D97-AF65-F5344CB8AC3E}">
        <p14:creationId xmlns:p14="http://schemas.microsoft.com/office/powerpoint/2010/main" val="3829230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3</a:t>
            </a:fld>
            <a:endParaRPr lang="fr-FR"/>
          </a:p>
        </p:txBody>
      </p:sp>
    </p:spTree>
    <p:extLst>
      <p:ext uri="{BB962C8B-B14F-4D97-AF65-F5344CB8AC3E}">
        <p14:creationId xmlns:p14="http://schemas.microsoft.com/office/powerpoint/2010/main" val="4014520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4</a:t>
            </a:fld>
            <a:endParaRPr lang="fr-FR"/>
          </a:p>
        </p:txBody>
      </p:sp>
    </p:spTree>
    <p:extLst>
      <p:ext uri="{BB962C8B-B14F-4D97-AF65-F5344CB8AC3E}">
        <p14:creationId xmlns:p14="http://schemas.microsoft.com/office/powerpoint/2010/main" val="2428284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5</a:t>
            </a:fld>
            <a:endParaRPr lang="fr-FR"/>
          </a:p>
        </p:txBody>
      </p:sp>
    </p:spTree>
    <p:extLst>
      <p:ext uri="{BB962C8B-B14F-4D97-AF65-F5344CB8AC3E}">
        <p14:creationId xmlns:p14="http://schemas.microsoft.com/office/powerpoint/2010/main" val="30350372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6</a:t>
            </a:fld>
            <a:endParaRPr lang="fr-FR"/>
          </a:p>
        </p:txBody>
      </p:sp>
    </p:spTree>
    <p:extLst>
      <p:ext uri="{BB962C8B-B14F-4D97-AF65-F5344CB8AC3E}">
        <p14:creationId xmlns:p14="http://schemas.microsoft.com/office/powerpoint/2010/main" val="2956582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7</a:t>
            </a:fld>
            <a:endParaRPr lang="fr-FR"/>
          </a:p>
        </p:txBody>
      </p:sp>
    </p:spTree>
    <p:extLst>
      <p:ext uri="{BB962C8B-B14F-4D97-AF65-F5344CB8AC3E}">
        <p14:creationId xmlns:p14="http://schemas.microsoft.com/office/powerpoint/2010/main" val="1305075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8</a:t>
            </a:fld>
            <a:endParaRPr lang="fr-FR"/>
          </a:p>
        </p:txBody>
      </p:sp>
    </p:spTree>
    <p:extLst>
      <p:ext uri="{BB962C8B-B14F-4D97-AF65-F5344CB8AC3E}">
        <p14:creationId xmlns:p14="http://schemas.microsoft.com/office/powerpoint/2010/main" val="37663466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9</a:t>
            </a:fld>
            <a:endParaRPr lang="fr-FR"/>
          </a:p>
        </p:txBody>
      </p:sp>
    </p:spTree>
    <p:extLst>
      <p:ext uri="{BB962C8B-B14F-4D97-AF65-F5344CB8AC3E}">
        <p14:creationId xmlns:p14="http://schemas.microsoft.com/office/powerpoint/2010/main" val="1182911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872ABE-E470-9C94-B9F9-7553A89DD6C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BC74534-19DD-FC5D-C97F-C70DACB370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8F315E2-70CE-089F-B364-560A041EBB57}"/>
              </a:ext>
            </a:extLst>
          </p:cNvPr>
          <p:cNvSpPr>
            <a:spLocks noGrp="1"/>
          </p:cNvSpPr>
          <p:nvPr>
            <p:ph type="dt" sz="half" idx="10"/>
          </p:nvPr>
        </p:nvSpPr>
        <p:spPr/>
        <p:txBody>
          <a:bodyPr/>
          <a:lstStyle/>
          <a:p>
            <a:fld id="{45C3E7C7-8CDB-47B6-8AF0-68F82BCBCD7A}" type="datetime1">
              <a:rPr lang="fr-FR" smtClean="0"/>
              <a:t>10/07/2025</a:t>
            </a:fld>
            <a:endParaRPr lang="fr-FR"/>
          </a:p>
        </p:txBody>
      </p:sp>
      <p:sp>
        <p:nvSpPr>
          <p:cNvPr id="5" name="Espace réservé du pied de page 4">
            <a:extLst>
              <a:ext uri="{FF2B5EF4-FFF2-40B4-BE49-F238E27FC236}">
                <a16:creationId xmlns:a16="http://schemas.microsoft.com/office/drawing/2014/main" id="{B81A25E5-23DE-6455-8D45-5B39A020BEF9}"/>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B19BD9FB-22ED-8C71-51AB-7EF687B43C1E}"/>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3925380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3B55AA-C162-30EB-8786-A4E66FC07D3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21F5F1D-F93C-BA23-A43C-56BD2FEC0F8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0496C0A-4A5B-ED7E-4963-37ED28AB0076}"/>
              </a:ext>
            </a:extLst>
          </p:cNvPr>
          <p:cNvSpPr>
            <a:spLocks noGrp="1"/>
          </p:cNvSpPr>
          <p:nvPr>
            <p:ph type="dt" sz="half" idx="10"/>
          </p:nvPr>
        </p:nvSpPr>
        <p:spPr/>
        <p:txBody>
          <a:bodyPr/>
          <a:lstStyle/>
          <a:p>
            <a:fld id="{73F91597-8E66-4311-9429-E3CA9A055309}" type="datetime1">
              <a:rPr lang="fr-FR" smtClean="0"/>
              <a:t>10/07/2025</a:t>
            </a:fld>
            <a:endParaRPr lang="fr-FR"/>
          </a:p>
        </p:txBody>
      </p:sp>
      <p:sp>
        <p:nvSpPr>
          <p:cNvPr id="5" name="Espace réservé du pied de page 4">
            <a:extLst>
              <a:ext uri="{FF2B5EF4-FFF2-40B4-BE49-F238E27FC236}">
                <a16:creationId xmlns:a16="http://schemas.microsoft.com/office/drawing/2014/main" id="{21DCF62B-1648-36C5-4B10-24A29F2BD928}"/>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361E71E7-830B-ADAD-6477-4BB0CE753B29}"/>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1602842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42789DD-5604-F448-31D0-064010A4D11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4B1AFD2-D04D-071E-5F8B-325E9F80E93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ABE996C-B5BA-C499-6D9F-83C0A2D0DDEB}"/>
              </a:ext>
            </a:extLst>
          </p:cNvPr>
          <p:cNvSpPr>
            <a:spLocks noGrp="1"/>
          </p:cNvSpPr>
          <p:nvPr>
            <p:ph type="dt" sz="half" idx="10"/>
          </p:nvPr>
        </p:nvSpPr>
        <p:spPr/>
        <p:txBody>
          <a:bodyPr/>
          <a:lstStyle/>
          <a:p>
            <a:fld id="{0A5F9806-A944-441D-AF39-41097264B507}" type="datetime1">
              <a:rPr lang="fr-FR" smtClean="0"/>
              <a:t>10/07/2025</a:t>
            </a:fld>
            <a:endParaRPr lang="fr-FR"/>
          </a:p>
        </p:txBody>
      </p:sp>
      <p:sp>
        <p:nvSpPr>
          <p:cNvPr id="5" name="Espace réservé du pied de page 4">
            <a:extLst>
              <a:ext uri="{FF2B5EF4-FFF2-40B4-BE49-F238E27FC236}">
                <a16:creationId xmlns:a16="http://schemas.microsoft.com/office/drawing/2014/main" id="{BC395AC7-9CFB-6E28-284E-01C7383906B6}"/>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1231EE02-D6F3-A2FF-85DF-BF04C4EF0767}"/>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390313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240FAA-43BE-3903-6020-68EFD250CE7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5358784-EDB9-75C0-B16A-46C3F2218BF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65D9D3F-FE02-95AA-F7B9-E761F4AC194A}"/>
              </a:ext>
            </a:extLst>
          </p:cNvPr>
          <p:cNvSpPr>
            <a:spLocks noGrp="1"/>
          </p:cNvSpPr>
          <p:nvPr>
            <p:ph type="dt" sz="half" idx="10"/>
          </p:nvPr>
        </p:nvSpPr>
        <p:spPr/>
        <p:txBody>
          <a:bodyPr/>
          <a:lstStyle/>
          <a:p>
            <a:fld id="{9609ABAF-DEEB-4024-BBBA-6E58EEE85083}" type="datetime1">
              <a:rPr lang="fr-FR" smtClean="0"/>
              <a:t>10/07/2025</a:t>
            </a:fld>
            <a:endParaRPr lang="fr-FR"/>
          </a:p>
        </p:txBody>
      </p:sp>
      <p:sp>
        <p:nvSpPr>
          <p:cNvPr id="5" name="Espace réservé du pied de page 4">
            <a:extLst>
              <a:ext uri="{FF2B5EF4-FFF2-40B4-BE49-F238E27FC236}">
                <a16:creationId xmlns:a16="http://schemas.microsoft.com/office/drawing/2014/main" id="{7D15B408-08AA-0D27-05E5-FBAD9EA6A2FE}"/>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5981120D-AEBE-8BA4-788F-A7075A334980}"/>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3050032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F8EFE7-A31F-BCD5-6A4C-6AD4EC27641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210B580-F2A9-68A0-9485-8F8D2E22C3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DF9039B-525C-73B3-A03B-2720E82F05D3}"/>
              </a:ext>
            </a:extLst>
          </p:cNvPr>
          <p:cNvSpPr>
            <a:spLocks noGrp="1"/>
          </p:cNvSpPr>
          <p:nvPr>
            <p:ph type="dt" sz="half" idx="10"/>
          </p:nvPr>
        </p:nvSpPr>
        <p:spPr/>
        <p:txBody>
          <a:bodyPr/>
          <a:lstStyle/>
          <a:p>
            <a:fld id="{DC3C482B-890A-4CEC-95AD-5CAB5D7CC20D}" type="datetime1">
              <a:rPr lang="fr-FR" smtClean="0"/>
              <a:t>10/07/2025</a:t>
            </a:fld>
            <a:endParaRPr lang="fr-FR"/>
          </a:p>
        </p:txBody>
      </p:sp>
      <p:sp>
        <p:nvSpPr>
          <p:cNvPr id="5" name="Espace réservé du pied de page 4">
            <a:extLst>
              <a:ext uri="{FF2B5EF4-FFF2-40B4-BE49-F238E27FC236}">
                <a16:creationId xmlns:a16="http://schemas.microsoft.com/office/drawing/2014/main" id="{4DE6F326-62A1-A8F8-82FB-9D14EEF4E6C9}"/>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E963910F-0F87-98F5-C8EE-D191C71FB097}"/>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2090605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0086A5-DE6B-4842-813D-EE288CE2F9A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263F4D4-0635-0CBE-8C87-77731320F06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680C61D-32EB-33D9-CE79-905C919D883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60368DF-FC31-6EDA-5BA1-F95AC7E44B7C}"/>
              </a:ext>
            </a:extLst>
          </p:cNvPr>
          <p:cNvSpPr>
            <a:spLocks noGrp="1"/>
          </p:cNvSpPr>
          <p:nvPr>
            <p:ph type="dt" sz="half" idx="10"/>
          </p:nvPr>
        </p:nvSpPr>
        <p:spPr/>
        <p:txBody>
          <a:bodyPr/>
          <a:lstStyle/>
          <a:p>
            <a:fld id="{1C3BB31B-154F-4892-A01D-A58651BA35B3}" type="datetime1">
              <a:rPr lang="fr-FR" smtClean="0"/>
              <a:t>10/07/2025</a:t>
            </a:fld>
            <a:endParaRPr lang="fr-FR"/>
          </a:p>
        </p:txBody>
      </p:sp>
      <p:sp>
        <p:nvSpPr>
          <p:cNvPr id="6" name="Espace réservé du pied de page 5">
            <a:extLst>
              <a:ext uri="{FF2B5EF4-FFF2-40B4-BE49-F238E27FC236}">
                <a16:creationId xmlns:a16="http://schemas.microsoft.com/office/drawing/2014/main" id="{A8FADEAD-A4E3-6FDD-59F1-8F9887CE6ABE}"/>
              </a:ext>
            </a:extLst>
          </p:cNvPr>
          <p:cNvSpPr>
            <a:spLocks noGrp="1"/>
          </p:cNvSpPr>
          <p:nvPr>
            <p:ph type="ftr" sz="quarter" idx="11"/>
          </p:nvPr>
        </p:nvSpPr>
        <p:spPr/>
        <p:txBody>
          <a:bodyPr/>
          <a:lstStyle/>
          <a:p>
            <a:r>
              <a:rPr lang="fr-FR"/>
              <a:t>Prof-TC</a:t>
            </a:r>
          </a:p>
        </p:txBody>
      </p:sp>
      <p:sp>
        <p:nvSpPr>
          <p:cNvPr id="7" name="Espace réservé du numéro de diapositive 6">
            <a:extLst>
              <a:ext uri="{FF2B5EF4-FFF2-40B4-BE49-F238E27FC236}">
                <a16:creationId xmlns:a16="http://schemas.microsoft.com/office/drawing/2014/main" id="{5EE913B7-724E-80C2-1E01-D8806266FCE1}"/>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2612040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243551-E3F6-AA97-73B4-1FF9F5D3825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902513B-D8E6-9C44-3762-2B5DE85415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7DC3566-3E9A-24FD-8B46-4E2E531A0D8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E4FEFD8-2742-2189-9464-59BB048776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C520050D-143B-12A4-6618-008A14C0E65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7339AF0-9AC3-1EAD-7F32-C291C8D7AD8E}"/>
              </a:ext>
            </a:extLst>
          </p:cNvPr>
          <p:cNvSpPr>
            <a:spLocks noGrp="1"/>
          </p:cNvSpPr>
          <p:nvPr>
            <p:ph type="dt" sz="half" idx="10"/>
          </p:nvPr>
        </p:nvSpPr>
        <p:spPr/>
        <p:txBody>
          <a:bodyPr/>
          <a:lstStyle/>
          <a:p>
            <a:fld id="{79C2B8C1-7DAD-4625-B938-85B0503E8869}" type="datetime1">
              <a:rPr lang="fr-FR" smtClean="0"/>
              <a:t>10/07/2025</a:t>
            </a:fld>
            <a:endParaRPr lang="fr-FR"/>
          </a:p>
        </p:txBody>
      </p:sp>
      <p:sp>
        <p:nvSpPr>
          <p:cNvPr id="8" name="Espace réservé du pied de page 7">
            <a:extLst>
              <a:ext uri="{FF2B5EF4-FFF2-40B4-BE49-F238E27FC236}">
                <a16:creationId xmlns:a16="http://schemas.microsoft.com/office/drawing/2014/main" id="{CED2762A-89ED-79FE-50DB-8D260DDA5976}"/>
              </a:ext>
            </a:extLst>
          </p:cNvPr>
          <p:cNvSpPr>
            <a:spLocks noGrp="1"/>
          </p:cNvSpPr>
          <p:nvPr>
            <p:ph type="ftr" sz="quarter" idx="11"/>
          </p:nvPr>
        </p:nvSpPr>
        <p:spPr/>
        <p:txBody>
          <a:bodyPr/>
          <a:lstStyle/>
          <a:p>
            <a:r>
              <a:rPr lang="fr-FR"/>
              <a:t>Prof-TC</a:t>
            </a:r>
          </a:p>
        </p:txBody>
      </p:sp>
      <p:sp>
        <p:nvSpPr>
          <p:cNvPr id="9" name="Espace réservé du numéro de diapositive 8">
            <a:extLst>
              <a:ext uri="{FF2B5EF4-FFF2-40B4-BE49-F238E27FC236}">
                <a16:creationId xmlns:a16="http://schemas.microsoft.com/office/drawing/2014/main" id="{34CC2562-8499-0226-3F9A-1AF17B70BCA3}"/>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4181469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C391B9-DB16-A4C9-490A-A38389EC09D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28D9A0E-E6EF-57CE-0E07-EC3ABFCD15C0}"/>
              </a:ext>
            </a:extLst>
          </p:cNvPr>
          <p:cNvSpPr>
            <a:spLocks noGrp="1"/>
          </p:cNvSpPr>
          <p:nvPr>
            <p:ph type="dt" sz="half" idx="10"/>
          </p:nvPr>
        </p:nvSpPr>
        <p:spPr/>
        <p:txBody>
          <a:bodyPr/>
          <a:lstStyle/>
          <a:p>
            <a:fld id="{BDC9F27F-88A4-4731-9F2F-977E9F8E745A}" type="datetime1">
              <a:rPr lang="fr-FR" smtClean="0"/>
              <a:t>10/07/2025</a:t>
            </a:fld>
            <a:endParaRPr lang="fr-FR"/>
          </a:p>
        </p:txBody>
      </p:sp>
      <p:sp>
        <p:nvSpPr>
          <p:cNvPr id="4" name="Espace réservé du pied de page 3">
            <a:extLst>
              <a:ext uri="{FF2B5EF4-FFF2-40B4-BE49-F238E27FC236}">
                <a16:creationId xmlns:a16="http://schemas.microsoft.com/office/drawing/2014/main" id="{079096F4-2EA0-5D5B-0B71-EF877AD5925D}"/>
              </a:ext>
            </a:extLst>
          </p:cNvPr>
          <p:cNvSpPr>
            <a:spLocks noGrp="1"/>
          </p:cNvSpPr>
          <p:nvPr>
            <p:ph type="ftr" sz="quarter" idx="11"/>
          </p:nvPr>
        </p:nvSpPr>
        <p:spPr/>
        <p:txBody>
          <a:bodyPr/>
          <a:lstStyle/>
          <a:p>
            <a:r>
              <a:rPr lang="fr-FR"/>
              <a:t>Prof-TC</a:t>
            </a:r>
          </a:p>
        </p:txBody>
      </p:sp>
      <p:sp>
        <p:nvSpPr>
          <p:cNvPr id="5" name="Espace réservé du numéro de diapositive 4">
            <a:extLst>
              <a:ext uri="{FF2B5EF4-FFF2-40B4-BE49-F238E27FC236}">
                <a16:creationId xmlns:a16="http://schemas.microsoft.com/office/drawing/2014/main" id="{A11D3648-7CF3-B592-4AA3-B9BD3F9F984C}"/>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1564444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5F34267-7130-8A7F-8D95-BBEA1A435663}"/>
              </a:ext>
            </a:extLst>
          </p:cNvPr>
          <p:cNvSpPr>
            <a:spLocks noGrp="1"/>
          </p:cNvSpPr>
          <p:nvPr>
            <p:ph type="dt" sz="half" idx="10"/>
          </p:nvPr>
        </p:nvSpPr>
        <p:spPr/>
        <p:txBody>
          <a:bodyPr/>
          <a:lstStyle/>
          <a:p>
            <a:fld id="{0A74A163-A1CE-4ACD-968D-64AD5C962EA8}" type="datetime1">
              <a:rPr lang="fr-FR" smtClean="0"/>
              <a:t>10/07/2025</a:t>
            </a:fld>
            <a:endParaRPr lang="fr-FR"/>
          </a:p>
        </p:txBody>
      </p:sp>
      <p:sp>
        <p:nvSpPr>
          <p:cNvPr id="3" name="Espace réservé du pied de page 2">
            <a:extLst>
              <a:ext uri="{FF2B5EF4-FFF2-40B4-BE49-F238E27FC236}">
                <a16:creationId xmlns:a16="http://schemas.microsoft.com/office/drawing/2014/main" id="{D35FC692-3556-1CF1-5D28-CD8F4A0F5947}"/>
              </a:ext>
            </a:extLst>
          </p:cNvPr>
          <p:cNvSpPr>
            <a:spLocks noGrp="1"/>
          </p:cNvSpPr>
          <p:nvPr>
            <p:ph type="ftr" sz="quarter" idx="11"/>
          </p:nvPr>
        </p:nvSpPr>
        <p:spPr/>
        <p:txBody>
          <a:bodyPr/>
          <a:lstStyle/>
          <a:p>
            <a:r>
              <a:rPr lang="fr-FR"/>
              <a:t>Prof-TC</a:t>
            </a:r>
          </a:p>
        </p:txBody>
      </p:sp>
      <p:sp>
        <p:nvSpPr>
          <p:cNvPr id="4" name="Espace réservé du numéro de diapositive 3">
            <a:extLst>
              <a:ext uri="{FF2B5EF4-FFF2-40B4-BE49-F238E27FC236}">
                <a16:creationId xmlns:a16="http://schemas.microsoft.com/office/drawing/2014/main" id="{A9ABD4AF-F079-4F49-4148-2EA91733C761}"/>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1303930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B2B905-A09E-781A-2299-6BDCDC9EE55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3F94CB5-C607-8761-0E34-79EEC547C3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CA34FA9-CF9F-0586-5C73-F009CDD48C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E6EEF48-77D3-BC67-31DD-A62E4671C259}"/>
              </a:ext>
            </a:extLst>
          </p:cNvPr>
          <p:cNvSpPr>
            <a:spLocks noGrp="1"/>
          </p:cNvSpPr>
          <p:nvPr>
            <p:ph type="dt" sz="half" idx="10"/>
          </p:nvPr>
        </p:nvSpPr>
        <p:spPr/>
        <p:txBody>
          <a:bodyPr/>
          <a:lstStyle/>
          <a:p>
            <a:fld id="{F3813511-ACE1-43CF-9D14-1F45F9B6D5A1}" type="datetime1">
              <a:rPr lang="fr-FR" smtClean="0"/>
              <a:t>10/07/2025</a:t>
            </a:fld>
            <a:endParaRPr lang="fr-FR"/>
          </a:p>
        </p:txBody>
      </p:sp>
      <p:sp>
        <p:nvSpPr>
          <p:cNvPr id="6" name="Espace réservé du pied de page 5">
            <a:extLst>
              <a:ext uri="{FF2B5EF4-FFF2-40B4-BE49-F238E27FC236}">
                <a16:creationId xmlns:a16="http://schemas.microsoft.com/office/drawing/2014/main" id="{F78B7F94-0E26-CC71-3CF9-EDB7E6072859}"/>
              </a:ext>
            </a:extLst>
          </p:cNvPr>
          <p:cNvSpPr>
            <a:spLocks noGrp="1"/>
          </p:cNvSpPr>
          <p:nvPr>
            <p:ph type="ftr" sz="quarter" idx="11"/>
          </p:nvPr>
        </p:nvSpPr>
        <p:spPr/>
        <p:txBody>
          <a:bodyPr/>
          <a:lstStyle/>
          <a:p>
            <a:r>
              <a:rPr lang="fr-FR"/>
              <a:t>Prof-TC</a:t>
            </a:r>
          </a:p>
        </p:txBody>
      </p:sp>
      <p:sp>
        <p:nvSpPr>
          <p:cNvPr id="7" name="Espace réservé du numéro de diapositive 6">
            <a:extLst>
              <a:ext uri="{FF2B5EF4-FFF2-40B4-BE49-F238E27FC236}">
                <a16:creationId xmlns:a16="http://schemas.microsoft.com/office/drawing/2014/main" id="{84FF3B34-9313-A83C-A266-5DA4082A4C08}"/>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4131400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8B58F7-EF31-4023-D772-BADE84D7372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538A7E0-EA4A-D499-FA1F-76D8BF62C6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DA40188-C727-5CF7-2B48-09F3D9C506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EAD568E-E019-B6E4-B0ED-8D8246C1B1D4}"/>
              </a:ext>
            </a:extLst>
          </p:cNvPr>
          <p:cNvSpPr>
            <a:spLocks noGrp="1"/>
          </p:cNvSpPr>
          <p:nvPr>
            <p:ph type="dt" sz="half" idx="10"/>
          </p:nvPr>
        </p:nvSpPr>
        <p:spPr/>
        <p:txBody>
          <a:bodyPr/>
          <a:lstStyle/>
          <a:p>
            <a:fld id="{4362D16D-4815-4603-A21A-37F7ADF86A35}" type="datetime1">
              <a:rPr lang="fr-FR" smtClean="0"/>
              <a:t>10/07/2025</a:t>
            </a:fld>
            <a:endParaRPr lang="fr-FR"/>
          </a:p>
        </p:txBody>
      </p:sp>
      <p:sp>
        <p:nvSpPr>
          <p:cNvPr id="6" name="Espace réservé du pied de page 5">
            <a:extLst>
              <a:ext uri="{FF2B5EF4-FFF2-40B4-BE49-F238E27FC236}">
                <a16:creationId xmlns:a16="http://schemas.microsoft.com/office/drawing/2014/main" id="{8F0CB262-F9C8-4281-D327-3529678DD3F4}"/>
              </a:ext>
            </a:extLst>
          </p:cNvPr>
          <p:cNvSpPr>
            <a:spLocks noGrp="1"/>
          </p:cNvSpPr>
          <p:nvPr>
            <p:ph type="ftr" sz="quarter" idx="11"/>
          </p:nvPr>
        </p:nvSpPr>
        <p:spPr/>
        <p:txBody>
          <a:bodyPr/>
          <a:lstStyle/>
          <a:p>
            <a:r>
              <a:rPr lang="fr-FR"/>
              <a:t>Prof-TC</a:t>
            </a:r>
          </a:p>
        </p:txBody>
      </p:sp>
      <p:sp>
        <p:nvSpPr>
          <p:cNvPr id="7" name="Espace réservé du numéro de diapositive 6">
            <a:extLst>
              <a:ext uri="{FF2B5EF4-FFF2-40B4-BE49-F238E27FC236}">
                <a16:creationId xmlns:a16="http://schemas.microsoft.com/office/drawing/2014/main" id="{F571F80B-FB8E-9D02-1F03-8980C848A9FA}"/>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1402137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D8928DC-7F99-2333-C24C-AC6D6C8197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973E1A2-5A7A-7F73-436D-A348A97834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4D7A78D-D1E5-A6FC-8D2D-3A499115A2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D0C8E0-EBE6-4139-A885-B48C2CC6E427}" type="datetime1">
              <a:rPr lang="fr-FR" smtClean="0"/>
              <a:t>10/07/2025</a:t>
            </a:fld>
            <a:endParaRPr lang="fr-FR"/>
          </a:p>
        </p:txBody>
      </p:sp>
      <p:sp>
        <p:nvSpPr>
          <p:cNvPr id="5" name="Espace réservé du pied de page 4">
            <a:extLst>
              <a:ext uri="{FF2B5EF4-FFF2-40B4-BE49-F238E27FC236}">
                <a16:creationId xmlns:a16="http://schemas.microsoft.com/office/drawing/2014/main" id="{726624AB-EC8D-095B-957C-AA8F9A4562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Prof-TC</a:t>
            </a:r>
          </a:p>
        </p:txBody>
      </p:sp>
      <p:sp>
        <p:nvSpPr>
          <p:cNvPr id="6" name="Espace réservé du numéro de diapositive 5">
            <a:extLst>
              <a:ext uri="{FF2B5EF4-FFF2-40B4-BE49-F238E27FC236}">
                <a16:creationId xmlns:a16="http://schemas.microsoft.com/office/drawing/2014/main" id="{46BD2755-3549-4236-8922-DCDFC7497F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685A3E-F755-4605-8D2D-1C7CC6632459}" type="slidenum">
              <a:rPr lang="fr-FR" smtClean="0"/>
              <a:t>‹N°›</a:t>
            </a:fld>
            <a:endParaRPr lang="fr-FR"/>
          </a:p>
        </p:txBody>
      </p:sp>
    </p:spTree>
    <p:extLst>
      <p:ext uri="{BB962C8B-B14F-4D97-AF65-F5344CB8AC3E}">
        <p14:creationId xmlns:p14="http://schemas.microsoft.com/office/powerpoint/2010/main" val="3933111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6" name="ZoneTexte 5">
            <a:extLst>
              <a:ext uri="{FF2B5EF4-FFF2-40B4-BE49-F238E27FC236}">
                <a16:creationId xmlns:a16="http://schemas.microsoft.com/office/drawing/2014/main" id="{8E1EF46F-BFFD-EC1E-3EBA-34FDDB5B9655}"/>
              </a:ext>
            </a:extLst>
          </p:cNvPr>
          <p:cNvSpPr txBox="1"/>
          <p:nvPr/>
        </p:nvSpPr>
        <p:spPr>
          <a:xfrm>
            <a:off x="2354" y="0"/>
            <a:ext cx="12189646" cy="646331"/>
          </a:xfrm>
          <a:prstGeom prst="rect">
            <a:avLst/>
          </a:prstGeom>
          <a:noFill/>
        </p:spPr>
        <p:txBody>
          <a:bodyPr wrap="square">
            <a:spAutoFit/>
          </a:bodyPr>
          <a:lstStyle/>
          <a:p>
            <a:pPr algn="ctr"/>
            <a:r>
              <a:rPr lang="fr-FR" sz="36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LES MOLECULES</a:t>
            </a:r>
            <a:endParaRPr lang="fr-FR" sz="3600" dirty="0"/>
          </a:p>
        </p:txBody>
      </p:sp>
      <p:sp>
        <p:nvSpPr>
          <p:cNvPr id="8" name="ZoneTexte 7">
            <a:extLst>
              <a:ext uri="{FF2B5EF4-FFF2-40B4-BE49-F238E27FC236}">
                <a16:creationId xmlns:a16="http://schemas.microsoft.com/office/drawing/2014/main" id="{0BFCF95A-06F6-4E49-44E0-1CAD8D7C9C3F}"/>
              </a:ext>
            </a:extLst>
          </p:cNvPr>
          <p:cNvSpPr txBox="1"/>
          <p:nvPr/>
        </p:nvSpPr>
        <p:spPr>
          <a:xfrm>
            <a:off x="0" y="2305615"/>
            <a:ext cx="12192000" cy="2246769"/>
          </a:xfrm>
          <a:prstGeom prst="rect">
            <a:avLst/>
          </a:prstGeom>
          <a:noFill/>
        </p:spPr>
        <p:txBody>
          <a:bodyPr wrap="square">
            <a:spAutoFit/>
          </a:bodyPr>
          <a:lstStyle/>
          <a:p>
            <a:pPr algn="ctr"/>
            <a:r>
              <a:rPr lang="fr-FR" sz="2800" b="1" dirty="0">
                <a:solidFill>
                  <a:srgbClr val="0070C0"/>
                </a:solidFill>
                <a:effectLst/>
                <a:latin typeface="Comic Sans MS" panose="030F0702030302020204" pitchFamily="66" charset="0"/>
                <a:ea typeface="Calibri" panose="020F0502020204030204" pitchFamily="34" charset="0"/>
                <a:cs typeface="Arial" panose="020B0604020202020204" pitchFamily="34" charset="0"/>
              </a:rPr>
              <a:t>Physique Chimie</a:t>
            </a:r>
          </a:p>
          <a:p>
            <a:pPr algn="ctr"/>
            <a:endParaRPr lang="fr-FR" sz="2800" b="1" dirty="0">
              <a:solidFill>
                <a:srgbClr val="0070C0"/>
              </a:solidFill>
              <a:latin typeface="Comic Sans MS" panose="030F0702030302020204" pitchFamily="66" charset="0"/>
              <a:cs typeface="Arial" panose="020B0604020202020204" pitchFamily="34" charset="0"/>
            </a:endParaRPr>
          </a:p>
          <a:p>
            <a:pPr algn="ctr"/>
            <a:r>
              <a:rPr lang="fr-FR" sz="2800" b="1" dirty="0">
                <a:solidFill>
                  <a:srgbClr val="0070C0"/>
                </a:solidFill>
                <a:latin typeface="Comic Sans MS" panose="030F0702030302020204" pitchFamily="66" charset="0"/>
                <a:cs typeface="Arial" panose="020B0604020202020204" pitchFamily="34" charset="0"/>
              </a:rPr>
              <a:t>Seconde</a:t>
            </a:r>
          </a:p>
          <a:p>
            <a:pPr algn="ctr"/>
            <a:endParaRPr lang="fr-FR" sz="2800" b="1" dirty="0">
              <a:solidFill>
                <a:srgbClr val="0070C0"/>
              </a:solidFill>
              <a:latin typeface="Comic Sans MS" panose="030F0702030302020204" pitchFamily="66" charset="0"/>
              <a:cs typeface="Arial" panose="020B0604020202020204" pitchFamily="34" charset="0"/>
            </a:endParaRPr>
          </a:p>
          <a:p>
            <a:pPr algn="ctr"/>
            <a:r>
              <a:rPr lang="fr-FR" sz="2800" b="1" dirty="0">
                <a:solidFill>
                  <a:srgbClr val="0070C0"/>
                </a:solidFill>
                <a:latin typeface="Comic Sans MS" panose="030F0702030302020204" pitchFamily="66" charset="0"/>
                <a:cs typeface="Arial" panose="020B0604020202020204" pitchFamily="34" charset="0"/>
              </a:rPr>
              <a:t>www.prof-tc.fr</a:t>
            </a:r>
            <a:endParaRPr lang="fr-FR" sz="2800" dirty="0">
              <a:solidFill>
                <a:srgbClr val="0070C0"/>
              </a:solidFill>
            </a:endParaRPr>
          </a:p>
        </p:txBody>
      </p:sp>
    </p:spTree>
    <p:extLst>
      <p:ext uri="{BB962C8B-B14F-4D97-AF65-F5344CB8AC3E}">
        <p14:creationId xmlns:p14="http://schemas.microsoft.com/office/powerpoint/2010/main" val="2402774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13" name="ZoneTexte 12">
            <a:extLst>
              <a:ext uri="{FF2B5EF4-FFF2-40B4-BE49-F238E27FC236}">
                <a16:creationId xmlns:a16="http://schemas.microsoft.com/office/drawing/2014/main" id="{0E64E195-5A70-DC7F-3BE9-59C0FE9E58E7}"/>
              </a:ext>
            </a:extLst>
          </p:cNvPr>
          <p:cNvSpPr txBox="1"/>
          <p:nvPr/>
        </p:nvSpPr>
        <p:spPr>
          <a:xfrm>
            <a:off x="2978871" y="3213696"/>
            <a:ext cx="6202836" cy="369332"/>
          </a:xfrm>
          <a:prstGeom prst="rect">
            <a:avLst/>
          </a:prstGeom>
          <a:noFill/>
        </p:spPr>
        <p:txBody>
          <a:bodyPr wrap="square">
            <a:spAutoFit/>
          </a:bodyPr>
          <a:lstStyle/>
          <a:p>
            <a:endParaRPr lang="fr-FR" dirty="0"/>
          </a:p>
        </p:txBody>
      </p:sp>
      <p:sp>
        <p:nvSpPr>
          <p:cNvPr id="3" name="ZoneTexte 2">
            <a:extLst>
              <a:ext uri="{FF2B5EF4-FFF2-40B4-BE49-F238E27FC236}">
                <a16:creationId xmlns:a16="http://schemas.microsoft.com/office/drawing/2014/main" id="{2A28409C-73E5-4DCD-B33E-892F715943F6}"/>
              </a:ext>
            </a:extLst>
          </p:cNvPr>
          <p:cNvSpPr txBox="1"/>
          <p:nvPr/>
        </p:nvSpPr>
        <p:spPr>
          <a:xfrm>
            <a:off x="1622" y="0"/>
            <a:ext cx="12190378" cy="864339"/>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Il faut fournir plus d’énergie pour rompre une liaison triple que pour rompre une liaison double ou simple entre deux atomes de carbone.</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Tableau 4">
            <a:extLst>
              <a:ext uri="{FF2B5EF4-FFF2-40B4-BE49-F238E27FC236}">
                <a16:creationId xmlns:a16="http://schemas.microsoft.com/office/drawing/2014/main" id="{6F509253-BB53-6B6C-92CB-8848705DC907}"/>
              </a:ext>
            </a:extLst>
          </p:cNvPr>
          <p:cNvGraphicFramePr>
            <a:graphicFrameLocks noGrp="1"/>
          </p:cNvGraphicFramePr>
          <p:nvPr>
            <p:extLst>
              <p:ext uri="{D42A27DB-BD31-4B8C-83A1-F6EECF244321}">
                <p14:modId xmlns:p14="http://schemas.microsoft.com/office/powerpoint/2010/main" val="2401226965"/>
              </p:ext>
            </p:extLst>
          </p:nvPr>
        </p:nvGraphicFramePr>
        <p:xfrm>
          <a:off x="0" y="908034"/>
          <a:ext cx="12192000" cy="3722053"/>
        </p:xfrm>
        <a:graphic>
          <a:graphicData uri="http://schemas.openxmlformats.org/drawingml/2006/table">
            <a:tbl>
              <a:tblPr firstRow="1" firstCol="1" bandRow="1">
                <a:tableStyleId>{5C22544A-7EE6-4342-B048-85BDC9FD1C3A}</a:tableStyleId>
              </a:tblPr>
              <a:tblGrid>
                <a:gridCol w="3278221">
                  <a:extLst>
                    <a:ext uri="{9D8B030D-6E8A-4147-A177-3AD203B41FA5}">
                      <a16:colId xmlns:a16="http://schemas.microsoft.com/office/drawing/2014/main" val="410836127"/>
                    </a:ext>
                  </a:extLst>
                </a:gridCol>
                <a:gridCol w="4056434">
                  <a:extLst>
                    <a:ext uri="{9D8B030D-6E8A-4147-A177-3AD203B41FA5}">
                      <a16:colId xmlns:a16="http://schemas.microsoft.com/office/drawing/2014/main" val="2168434757"/>
                    </a:ext>
                  </a:extLst>
                </a:gridCol>
                <a:gridCol w="4857345">
                  <a:extLst>
                    <a:ext uri="{9D8B030D-6E8A-4147-A177-3AD203B41FA5}">
                      <a16:colId xmlns:a16="http://schemas.microsoft.com/office/drawing/2014/main" val="3215641428"/>
                    </a:ext>
                  </a:extLst>
                </a:gridCol>
              </a:tblGrid>
              <a:tr h="0">
                <a:tc rowSpan="2">
                  <a:txBody>
                    <a:bodyPr/>
                    <a:lstStyle/>
                    <a:p>
                      <a:pPr algn="ctr">
                        <a:lnSpc>
                          <a:spcPct val="107000"/>
                        </a:lnSpc>
                        <a:spcAft>
                          <a:spcPts val="800"/>
                        </a:spcAft>
                      </a:pPr>
                      <a:r>
                        <a:rPr lang="fr-FR" sz="2400" dirty="0">
                          <a:solidFill>
                            <a:schemeClr val="tx1"/>
                          </a:solidFill>
                          <a:effectLst/>
                          <a:latin typeface="Comic Sans MS" panose="030F0702030302020204" pitchFamily="66" charset="0"/>
                        </a:rPr>
                        <a:t>Liaisons entre éléments chimiques</a:t>
                      </a:r>
                      <a:endParaRPr lang="fr-FR" sz="2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lnSpc>
                          <a:spcPct val="107000"/>
                        </a:lnSpc>
                        <a:spcAft>
                          <a:spcPts val="800"/>
                        </a:spcAft>
                      </a:pPr>
                      <a:r>
                        <a:rPr lang="fr-FR" sz="2400">
                          <a:solidFill>
                            <a:schemeClr val="tx1"/>
                          </a:solidFill>
                          <a:effectLst/>
                        </a:rPr>
                        <a:t>Energie libérée lors de la formation ou de la rupture des liaisons </a:t>
                      </a:r>
                      <a:endParaRPr lang="fr-FR"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extLst>
                  <a:ext uri="{0D108BD9-81ED-4DB2-BD59-A6C34878D82A}">
                    <a16:rowId xmlns:a16="http://schemas.microsoft.com/office/drawing/2014/main" val="1650469162"/>
                  </a:ext>
                </a:extLst>
              </a:tr>
              <a:tr h="0">
                <a:tc vMerge="1">
                  <a:txBody>
                    <a:bodyPr/>
                    <a:lstStyle/>
                    <a:p>
                      <a:endParaRPr lang="fr-FR"/>
                    </a:p>
                  </a:txBody>
                  <a:tcPr/>
                </a:tc>
                <a:tc>
                  <a:txBody>
                    <a:bodyPr/>
                    <a:lstStyle/>
                    <a:p>
                      <a:pPr algn="ctr">
                        <a:lnSpc>
                          <a:spcPct val="107000"/>
                        </a:lnSpc>
                        <a:spcAft>
                          <a:spcPts val="800"/>
                        </a:spcAft>
                      </a:pPr>
                      <a:r>
                        <a:rPr lang="fr-FR" sz="2400">
                          <a:solidFill>
                            <a:schemeClr val="tx1"/>
                          </a:solidFill>
                          <a:effectLst/>
                          <a:latin typeface="Comic Sans MS" panose="030F0702030302020204" pitchFamily="66" charset="0"/>
                        </a:rPr>
                        <a:t>En Joule (J)</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a:solidFill>
                            <a:schemeClr val="tx1"/>
                          </a:solidFill>
                          <a:effectLst/>
                          <a:latin typeface="Comic Sans MS" panose="030F0702030302020204" pitchFamily="66" charset="0"/>
                        </a:rPr>
                        <a:t>En KiloJoule par mole (kJ/mol)</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65615688"/>
                  </a:ext>
                </a:extLst>
              </a:tr>
              <a:tr h="0">
                <a:tc>
                  <a:txBody>
                    <a:bodyPr/>
                    <a:lstStyle/>
                    <a:p>
                      <a:pPr algn="ctr">
                        <a:lnSpc>
                          <a:spcPct val="107000"/>
                        </a:lnSpc>
                        <a:spcAft>
                          <a:spcPts val="800"/>
                        </a:spcAft>
                      </a:pPr>
                      <a:r>
                        <a:rPr lang="fr-FR" sz="2400">
                          <a:solidFill>
                            <a:schemeClr val="tx1"/>
                          </a:solidFill>
                          <a:effectLst/>
                          <a:latin typeface="Comic Sans MS" panose="030F0702030302020204" pitchFamily="66" charset="0"/>
                        </a:rPr>
                        <a:t>C </a:t>
                      </a:r>
                      <a:r>
                        <a:rPr lang="fr-FR" sz="2400">
                          <a:solidFill>
                            <a:schemeClr val="tx1"/>
                          </a:solidFill>
                          <a:effectLst/>
                          <a:latin typeface="Comic Sans MS" panose="030F0702030302020204" pitchFamily="66" charset="0"/>
                          <a:sym typeface="Symbol" panose="05050102010706020507" pitchFamily="18" charset="2"/>
                        </a:rPr>
                        <a:t></a:t>
                      </a:r>
                      <a:r>
                        <a:rPr lang="fr-FR" sz="2400">
                          <a:solidFill>
                            <a:schemeClr val="tx1"/>
                          </a:solidFill>
                          <a:effectLst/>
                          <a:latin typeface="Comic Sans MS" panose="030F0702030302020204" pitchFamily="66" charset="0"/>
                        </a:rPr>
                        <a:t> C</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rPr>
                        <a:t>5,78 . 10</a:t>
                      </a:r>
                      <a:r>
                        <a:rPr lang="fr-FR" sz="2400" baseline="30000" dirty="0">
                          <a:solidFill>
                            <a:schemeClr val="tx1"/>
                          </a:solidFill>
                          <a:effectLst/>
                          <a:latin typeface="Comic Sans MS" panose="030F0702030302020204" pitchFamily="66" charset="0"/>
                        </a:rPr>
                        <a:t>-19</a:t>
                      </a:r>
                      <a:endParaRPr lang="fr-FR" sz="2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a:solidFill>
                            <a:schemeClr val="tx1"/>
                          </a:solidFill>
                          <a:effectLst/>
                          <a:latin typeface="Comic Sans MS" panose="030F0702030302020204" pitchFamily="66" charset="0"/>
                        </a:rPr>
                        <a:t>348</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45826303"/>
                  </a:ext>
                </a:extLst>
              </a:tr>
              <a:tr h="0">
                <a:tc>
                  <a:txBody>
                    <a:bodyPr/>
                    <a:lstStyle/>
                    <a:p>
                      <a:pPr algn="ctr">
                        <a:lnSpc>
                          <a:spcPct val="107000"/>
                        </a:lnSpc>
                        <a:spcAft>
                          <a:spcPts val="800"/>
                        </a:spcAft>
                      </a:pPr>
                      <a:r>
                        <a:rPr lang="fr-FR" sz="2400">
                          <a:solidFill>
                            <a:schemeClr val="tx1"/>
                          </a:solidFill>
                          <a:effectLst/>
                          <a:latin typeface="Comic Sans MS" panose="030F0702030302020204" pitchFamily="66" charset="0"/>
                        </a:rPr>
                        <a:t>C </a:t>
                      </a:r>
                      <a:r>
                        <a:rPr lang="fr-FR" sz="2400">
                          <a:solidFill>
                            <a:schemeClr val="tx1"/>
                          </a:solidFill>
                          <a:effectLst/>
                          <a:latin typeface="Comic Sans MS" panose="030F0702030302020204" pitchFamily="66" charset="0"/>
                          <a:sym typeface="Symbol" panose="05050102010706020507" pitchFamily="18" charset="2"/>
                        </a:rPr>
                        <a:t></a:t>
                      </a:r>
                      <a:r>
                        <a:rPr lang="fr-FR" sz="2400">
                          <a:solidFill>
                            <a:schemeClr val="tx1"/>
                          </a:solidFill>
                          <a:effectLst/>
                          <a:latin typeface="Comic Sans MS" panose="030F0702030302020204" pitchFamily="66" charset="0"/>
                        </a:rPr>
                        <a:t> C</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rPr>
                        <a:t>10,17 . 10</a:t>
                      </a:r>
                      <a:r>
                        <a:rPr lang="fr-FR" sz="2400" baseline="30000" dirty="0">
                          <a:solidFill>
                            <a:schemeClr val="tx1"/>
                          </a:solidFill>
                          <a:effectLst/>
                          <a:latin typeface="Comic Sans MS" panose="030F0702030302020204" pitchFamily="66" charset="0"/>
                        </a:rPr>
                        <a:t>-19</a:t>
                      </a:r>
                      <a:endParaRPr lang="fr-FR" sz="2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a:solidFill>
                            <a:schemeClr val="tx1"/>
                          </a:solidFill>
                          <a:effectLst/>
                          <a:latin typeface="Comic Sans MS" panose="030F0702030302020204" pitchFamily="66" charset="0"/>
                        </a:rPr>
                        <a:t>612</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36664432"/>
                  </a:ext>
                </a:extLst>
              </a:tr>
              <a:tr h="0">
                <a:tc>
                  <a:txBody>
                    <a:bodyPr/>
                    <a:lstStyle/>
                    <a:p>
                      <a:pPr algn="ctr">
                        <a:lnSpc>
                          <a:spcPct val="107000"/>
                        </a:lnSpc>
                        <a:spcAft>
                          <a:spcPts val="800"/>
                        </a:spcAft>
                      </a:pPr>
                      <a:r>
                        <a:rPr lang="fr-FR" sz="2400">
                          <a:solidFill>
                            <a:schemeClr val="tx1"/>
                          </a:solidFill>
                          <a:effectLst/>
                          <a:latin typeface="Comic Sans MS" panose="030F0702030302020204" pitchFamily="66" charset="0"/>
                        </a:rPr>
                        <a:t>C </a:t>
                      </a:r>
                      <a:r>
                        <a:rPr lang="fr-FR" sz="2400">
                          <a:solidFill>
                            <a:schemeClr val="tx1"/>
                          </a:solidFill>
                          <a:effectLst/>
                          <a:latin typeface="Comic Sans MS" panose="030F0702030302020204" pitchFamily="66" charset="0"/>
                          <a:sym typeface="Symbol" panose="05050102010706020507" pitchFamily="18" charset="2"/>
                        </a:rPr>
                        <a:t></a:t>
                      </a:r>
                      <a:r>
                        <a:rPr lang="fr-FR" sz="2400">
                          <a:solidFill>
                            <a:schemeClr val="tx1"/>
                          </a:solidFill>
                          <a:effectLst/>
                          <a:latin typeface="Comic Sans MS" panose="030F0702030302020204" pitchFamily="66" charset="0"/>
                        </a:rPr>
                        <a:t> C</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rPr>
                        <a:t>13,87 . 10</a:t>
                      </a:r>
                      <a:r>
                        <a:rPr lang="fr-FR" sz="2400" baseline="30000" dirty="0">
                          <a:solidFill>
                            <a:schemeClr val="tx1"/>
                          </a:solidFill>
                          <a:effectLst/>
                          <a:latin typeface="Comic Sans MS" panose="030F0702030302020204" pitchFamily="66" charset="0"/>
                        </a:rPr>
                        <a:t>-19</a:t>
                      </a:r>
                      <a:endParaRPr lang="fr-FR" sz="2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a:solidFill>
                            <a:schemeClr val="tx1"/>
                          </a:solidFill>
                          <a:effectLst/>
                          <a:latin typeface="Comic Sans MS" panose="030F0702030302020204" pitchFamily="66" charset="0"/>
                        </a:rPr>
                        <a:t>837</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74228742"/>
                  </a:ext>
                </a:extLst>
              </a:tr>
              <a:tr h="0">
                <a:tc>
                  <a:txBody>
                    <a:bodyPr/>
                    <a:lstStyle/>
                    <a:p>
                      <a:pPr algn="ctr">
                        <a:lnSpc>
                          <a:spcPct val="107000"/>
                        </a:lnSpc>
                        <a:spcAft>
                          <a:spcPts val="800"/>
                        </a:spcAft>
                      </a:pPr>
                      <a:r>
                        <a:rPr lang="fr-FR" sz="2400">
                          <a:solidFill>
                            <a:schemeClr val="tx1"/>
                          </a:solidFill>
                          <a:effectLst/>
                          <a:latin typeface="Comic Sans MS" panose="030F0702030302020204" pitchFamily="66" charset="0"/>
                        </a:rPr>
                        <a:t>C </a:t>
                      </a:r>
                      <a:r>
                        <a:rPr lang="fr-FR" sz="2400">
                          <a:solidFill>
                            <a:schemeClr val="tx1"/>
                          </a:solidFill>
                          <a:effectLst/>
                          <a:latin typeface="Comic Sans MS" panose="030F0702030302020204" pitchFamily="66" charset="0"/>
                          <a:sym typeface="Symbol" panose="05050102010706020507" pitchFamily="18" charset="2"/>
                        </a:rPr>
                        <a:t></a:t>
                      </a:r>
                      <a:r>
                        <a:rPr lang="fr-FR" sz="2400">
                          <a:solidFill>
                            <a:schemeClr val="tx1"/>
                          </a:solidFill>
                          <a:effectLst/>
                          <a:latin typeface="Comic Sans MS" panose="030F0702030302020204" pitchFamily="66" charset="0"/>
                        </a:rPr>
                        <a:t> H</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rPr>
                        <a:t>6,81 . 10</a:t>
                      </a:r>
                      <a:r>
                        <a:rPr lang="fr-FR" sz="2400" baseline="30000" dirty="0">
                          <a:solidFill>
                            <a:schemeClr val="tx1"/>
                          </a:solidFill>
                          <a:effectLst/>
                          <a:latin typeface="Comic Sans MS" panose="030F0702030302020204" pitchFamily="66" charset="0"/>
                        </a:rPr>
                        <a:t>-19</a:t>
                      </a:r>
                      <a:endParaRPr lang="fr-FR" sz="2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a:solidFill>
                            <a:schemeClr val="tx1"/>
                          </a:solidFill>
                          <a:effectLst/>
                          <a:latin typeface="Comic Sans MS" panose="030F0702030302020204" pitchFamily="66" charset="0"/>
                        </a:rPr>
                        <a:t>412</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23123878"/>
                  </a:ext>
                </a:extLst>
              </a:tr>
              <a:tr h="0">
                <a:tc>
                  <a:txBody>
                    <a:bodyPr/>
                    <a:lstStyle/>
                    <a:p>
                      <a:pPr algn="ctr">
                        <a:lnSpc>
                          <a:spcPct val="107000"/>
                        </a:lnSpc>
                        <a:spcAft>
                          <a:spcPts val="800"/>
                        </a:spcAft>
                      </a:pPr>
                      <a:r>
                        <a:rPr lang="fr-FR" sz="2400">
                          <a:solidFill>
                            <a:schemeClr val="tx1"/>
                          </a:solidFill>
                          <a:effectLst/>
                          <a:latin typeface="Comic Sans MS" panose="030F0702030302020204" pitchFamily="66" charset="0"/>
                        </a:rPr>
                        <a:t>C </a:t>
                      </a:r>
                      <a:r>
                        <a:rPr lang="fr-FR" sz="2400">
                          <a:solidFill>
                            <a:schemeClr val="tx1"/>
                          </a:solidFill>
                          <a:effectLst/>
                          <a:latin typeface="Comic Sans MS" panose="030F0702030302020204" pitchFamily="66" charset="0"/>
                          <a:sym typeface="Symbol" panose="05050102010706020507" pitchFamily="18" charset="2"/>
                        </a:rPr>
                        <a:t></a:t>
                      </a:r>
                      <a:r>
                        <a:rPr lang="fr-FR" sz="2400">
                          <a:solidFill>
                            <a:schemeClr val="tx1"/>
                          </a:solidFill>
                          <a:effectLst/>
                          <a:latin typeface="Comic Sans MS" panose="030F0702030302020204" pitchFamily="66" charset="0"/>
                        </a:rPr>
                        <a:t> O</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rPr>
                        <a:t>5,91 . 10</a:t>
                      </a:r>
                      <a:r>
                        <a:rPr lang="fr-FR" sz="2400" baseline="30000" dirty="0">
                          <a:solidFill>
                            <a:schemeClr val="tx1"/>
                          </a:solidFill>
                          <a:effectLst/>
                          <a:latin typeface="Comic Sans MS" panose="030F0702030302020204" pitchFamily="66" charset="0"/>
                        </a:rPr>
                        <a:t>-19</a:t>
                      </a:r>
                      <a:endParaRPr lang="fr-FR" sz="2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rPr>
                        <a:t>360</a:t>
                      </a:r>
                      <a:endParaRPr lang="fr-FR" sz="2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5451336"/>
                  </a:ext>
                </a:extLst>
              </a:tr>
              <a:tr h="0">
                <a:tc>
                  <a:txBody>
                    <a:bodyPr/>
                    <a:lstStyle/>
                    <a:p>
                      <a:pPr algn="ctr">
                        <a:lnSpc>
                          <a:spcPct val="107000"/>
                        </a:lnSpc>
                        <a:spcAft>
                          <a:spcPts val="800"/>
                        </a:spcAft>
                      </a:pPr>
                      <a:r>
                        <a:rPr lang="fr-FR" sz="2400">
                          <a:solidFill>
                            <a:schemeClr val="tx1"/>
                          </a:solidFill>
                          <a:effectLst/>
                          <a:latin typeface="Comic Sans MS" panose="030F0702030302020204" pitchFamily="66" charset="0"/>
                        </a:rPr>
                        <a:t>C </a:t>
                      </a:r>
                      <a:r>
                        <a:rPr lang="fr-FR" sz="2400">
                          <a:solidFill>
                            <a:schemeClr val="tx1"/>
                          </a:solidFill>
                          <a:effectLst/>
                          <a:latin typeface="Comic Sans MS" panose="030F0702030302020204" pitchFamily="66" charset="0"/>
                          <a:sym typeface="Symbol" panose="05050102010706020507" pitchFamily="18" charset="2"/>
                        </a:rPr>
                        <a:t></a:t>
                      </a:r>
                      <a:r>
                        <a:rPr lang="fr-FR" sz="2400">
                          <a:solidFill>
                            <a:schemeClr val="tx1"/>
                          </a:solidFill>
                          <a:effectLst/>
                          <a:latin typeface="Comic Sans MS" panose="030F0702030302020204" pitchFamily="66" charset="0"/>
                        </a:rPr>
                        <a:t> O</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rPr>
                        <a:t>13,21 . 10</a:t>
                      </a:r>
                      <a:r>
                        <a:rPr lang="fr-FR" sz="2400" baseline="30000" dirty="0">
                          <a:solidFill>
                            <a:schemeClr val="tx1"/>
                          </a:solidFill>
                          <a:effectLst/>
                          <a:latin typeface="Comic Sans MS" panose="030F0702030302020204" pitchFamily="66" charset="0"/>
                        </a:rPr>
                        <a:t>-19</a:t>
                      </a:r>
                      <a:endParaRPr lang="fr-FR" sz="2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rPr>
                        <a:t>743</a:t>
                      </a:r>
                      <a:endParaRPr lang="fr-FR" sz="2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4457843"/>
                  </a:ext>
                </a:extLst>
              </a:tr>
              <a:tr h="0">
                <a:tc>
                  <a:txBody>
                    <a:bodyPr/>
                    <a:lstStyle/>
                    <a:p>
                      <a:pPr algn="ctr">
                        <a:lnSpc>
                          <a:spcPct val="107000"/>
                        </a:lnSpc>
                        <a:spcAft>
                          <a:spcPts val="800"/>
                        </a:spcAft>
                      </a:pPr>
                      <a:r>
                        <a:rPr lang="fr-FR" sz="2400">
                          <a:solidFill>
                            <a:schemeClr val="tx1"/>
                          </a:solidFill>
                          <a:effectLst/>
                          <a:latin typeface="Comic Sans MS" panose="030F0702030302020204" pitchFamily="66" charset="0"/>
                        </a:rPr>
                        <a:t>O </a:t>
                      </a:r>
                      <a:r>
                        <a:rPr lang="fr-FR" sz="2400">
                          <a:solidFill>
                            <a:schemeClr val="tx1"/>
                          </a:solidFill>
                          <a:effectLst/>
                          <a:latin typeface="Comic Sans MS" panose="030F0702030302020204" pitchFamily="66" charset="0"/>
                          <a:sym typeface="Symbol" panose="05050102010706020507" pitchFamily="18" charset="2"/>
                        </a:rPr>
                        <a:t></a:t>
                      </a:r>
                      <a:r>
                        <a:rPr lang="fr-FR" sz="2400">
                          <a:solidFill>
                            <a:schemeClr val="tx1"/>
                          </a:solidFill>
                          <a:effectLst/>
                          <a:latin typeface="Comic Sans MS" panose="030F0702030302020204" pitchFamily="66" charset="0"/>
                        </a:rPr>
                        <a:t> O</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rPr>
                        <a:t>8,21 . 10</a:t>
                      </a:r>
                      <a:r>
                        <a:rPr lang="fr-FR" sz="2400" baseline="30000" dirty="0">
                          <a:solidFill>
                            <a:schemeClr val="tx1"/>
                          </a:solidFill>
                          <a:effectLst/>
                          <a:latin typeface="Comic Sans MS" panose="030F0702030302020204" pitchFamily="66" charset="0"/>
                        </a:rPr>
                        <a:t>-19</a:t>
                      </a:r>
                      <a:endParaRPr lang="fr-FR" sz="2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rPr>
                        <a:t>494</a:t>
                      </a:r>
                      <a:endParaRPr lang="fr-FR" sz="2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63094548"/>
                  </a:ext>
                </a:extLst>
              </a:tr>
              <a:tr h="0">
                <a:tc>
                  <a:txBody>
                    <a:bodyPr/>
                    <a:lstStyle/>
                    <a:p>
                      <a:pPr algn="ctr">
                        <a:lnSpc>
                          <a:spcPct val="107000"/>
                        </a:lnSpc>
                        <a:spcAft>
                          <a:spcPts val="800"/>
                        </a:spcAft>
                      </a:pPr>
                      <a:r>
                        <a:rPr lang="fr-FR" sz="2400">
                          <a:solidFill>
                            <a:schemeClr val="tx1"/>
                          </a:solidFill>
                          <a:effectLst/>
                          <a:latin typeface="Comic Sans MS" panose="030F0702030302020204" pitchFamily="66" charset="0"/>
                        </a:rPr>
                        <a:t>O </a:t>
                      </a:r>
                      <a:r>
                        <a:rPr lang="fr-FR" sz="2400">
                          <a:solidFill>
                            <a:schemeClr val="tx1"/>
                          </a:solidFill>
                          <a:effectLst/>
                          <a:latin typeface="Comic Sans MS" panose="030F0702030302020204" pitchFamily="66" charset="0"/>
                          <a:sym typeface="Symbol" panose="05050102010706020507" pitchFamily="18" charset="2"/>
                        </a:rPr>
                        <a:t></a:t>
                      </a:r>
                      <a:r>
                        <a:rPr lang="fr-FR" sz="2400">
                          <a:solidFill>
                            <a:schemeClr val="tx1"/>
                          </a:solidFill>
                          <a:effectLst/>
                          <a:latin typeface="Comic Sans MS" panose="030F0702030302020204" pitchFamily="66" charset="0"/>
                        </a:rPr>
                        <a:t> H</a:t>
                      </a:r>
                      <a:endParaRPr lang="fr-FR" sz="240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rPr>
                        <a:t>7,64 . 10</a:t>
                      </a:r>
                      <a:r>
                        <a:rPr lang="fr-FR" sz="2400" baseline="30000" dirty="0">
                          <a:solidFill>
                            <a:schemeClr val="tx1"/>
                          </a:solidFill>
                          <a:effectLst/>
                          <a:latin typeface="Comic Sans MS" panose="030F0702030302020204" pitchFamily="66" charset="0"/>
                        </a:rPr>
                        <a:t>-19</a:t>
                      </a:r>
                      <a:endParaRPr lang="fr-FR" sz="2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rPr>
                        <a:t>463</a:t>
                      </a:r>
                      <a:endParaRPr lang="fr-FR" sz="2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96944147"/>
                  </a:ext>
                </a:extLst>
              </a:tr>
            </a:tbl>
          </a:graphicData>
        </a:graphic>
      </p:graphicFrame>
      <p:sp>
        <p:nvSpPr>
          <p:cNvPr id="7" name="ZoneTexte 6">
            <a:extLst>
              <a:ext uri="{FF2B5EF4-FFF2-40B4-BE49-F238E27FC236}">
                <a16:creationId xmlns:a16="http://schemas.microsoft.com/office/drawing/2014/main" id="{FD459288-FE4B-3710-5873-688146F7DCF0}"/>
              </a:ext>
            </a:extLst>
          </p:cNvPr>
          <p:cNvSpPr txBox="1"/>
          <p:nvPr/>
        </p:nvSpPr>
        <p:spPr>
          <a:xfrm>
            <a:off x="0" y="4857734"/>
            <a:ext cx="12192000" cy="1362104"/>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Plus l'énergie de liaison est grande, plus la liaison est stable.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Par exemple, une liaison C=C a une énergie de liaison plus grande qu'une liaison C-C, elle est donc plus stable.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621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13" name="ZoneTexte 12">
            <a:extLst>
              <a:ext uri="{FF2B5EF4-FFF2-40B4-BE49-F238E27FC236}">
                <a16:creationId xmlns:a16="http://schemas.microsoft.com/office/drawing/2014/main" id="{0E64E195-5A70-DC7F-3BE9-59C0FE9E58E7}"/>
              </a:ext>
            </a:extLst>
          </p:cNvPr>
          <p:cNvSpPr txBox="1"/>
          <p:nvPr/>
        </p:nvSpPr>
        <p:spPr>
          <a:xfrm>
            <a:off x="2978871" y="3213696"/>
            <a:ext cx="6202836" cy="369332"/>
          </a:xfrm>
          <a:prstGeom prst="rect">
            <a:avLst/>
          </a:prstGeom>
          <a:noFill/>
        </p:spPr>
        <p:txBody>
          <a:bodyPr wrap="square">
            <a:spAutoFit/>
          </a:bodyPr>
          <a:lstStyle/>
          <a:p>
            <a:endParaRPr lang="fr-FR" dirty="0"/>
          </a:p>
        </p:txBody>
      </p:sp>
      <p:sp>
        <p:nvSpPr>
          <p:cNvPr id="3" name="ZoneTexte 2">
            <a:extLst>
              <a:ext uri="{FF2B5EF4-FFF2-40B4-BE49-F238E27FC236}">
                <a16:creationId xmlns:a16="http://schemas.microsoft.com/office/drawing/2014/main" id="{65AD6D55-5E59-B49B-1B8B-073103FC65CA}"/>
              </a:ext>
            </a:extLst>
          </p:cNvPr>
          <p:cNvSpPr txBox="1"/>
          <p:nvPr/>
        </p:nvSpPr>
        <p:spPr>
          <a:xfrm>
            <a:off x="-15711" y="690664"/>
            <a:ext cx="12192000" cy="3250570"/>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Pour rompre toutes les liaisons de la molécule de dioxyde de carbone CO</a:t>
            </a:r>
            <a:r>
              <a:rPr lang="fr-FR" sz="2400" baseline="-25000" dirty="0">
                <a:effectLst/>
                <a:latin typeface="Comic Sans MS" panose="030F0702030302020204" pitchFamily="66" charset="0"/>
                <a:ea typeface="Calibri" panose="020F0502020204030204" pitchFamily="34" charset="0"/>
                <a:cs typeface="Arial" panose="020B0604020202020204" pitchFamily="34" charset="0"/>
              </a:rPr>
              <a:t>2</a:t>
            </a:r>
            <a:r>
              <a:rPr lang="fr-FR" sz="2400" dirty="0">
                <a:effectLst/>
                <a:latin typeface="Comic Sans MS" panose="030F0702030302020204" pitchFamily="66" charset="0"/>
                <a:ea typeface="Calibri" panose="020F0502020204030204" pitchFamily="34" charset="0"/>
                <a:cs typeface="Arial" panose="020B0604020202020204" pitchFamily="34" charset="0"/>
              </a:rPr>
              <a:t>, il faut fournir l'énergie E</a:t>
            </a:r>
            <a:r>
              <a:rPr lang="fr-FR" sz="2400" b="1" baseline="-25000" dirty="0">
                <a:effectLst/>
                <a:latin typeface="Comic Sans MS" panose="030F0702030302020204" pitchFamily="66" charset="0"/>
                <a:ea typeface="Calibri" panose="020F0502020204030204" pitchFamily="34" charset="0"/>
                <a:cs typeface="Arial" panose="020B0604020202020204" pitchFamily="34" charset="0"/>
              </a:rPr>
              <a:t>CO2</a:t>
            </a:r>
            <a:r>
              <a:rPr lang="fr-FR" sz="2400" dirty="0">
                <a:effectLst/>
                <a:latin typeface="Comic Sans MS" panose="030F0702030302020204" pitchFamily="66" charset="0"/>
                <a:ea typeface="Calibri" panose="020F0502020204030204" pitchFamily="34" charset="0"/>
                <a:cs typeface="Arial" panose="020B0604020202020204" pitchFamily="34" charset="0"/>
              </a:rPr>
              <a:t>:</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fr-FR" sz="2400" b="1" dirty="0">
                <a:effectLst/>
                <a:latin typeface="Comic Sans MS" panose="030F0702030302020204" pitchFamily="66" charset="0"/>
                <a:ea typeface="Calibri" panose="020F0502020204030204" pitchFamily="34" charset="0"/>
                <a:cs typeface="Arial" panose="020B0604020202020204" pitchFamily="34" charset="0"/>
              </a:rPr>
              <a:t>E</a:t>
            </a:r>
            <a:r>
              <a:rPr lang="fr-FR" sz="2400" b="1" baseline="-25000" dirty="0">
                <a:effectLst/>
                <a:latin typeface="Comic Sans MS" panose="030F0702030302020204" pitchFamily="66" charset="0"/>
                <a:ea typeface="Calibri" panose="020F0502020204030204" pitchFamily="34" charset="0"/>
                <a:cs typeface="Arial" panose="020B0604020202020204" pitchFamily="34" charset="0"/>
              </a:rPr>
              <a:t>CO2</a:t>
            </a:r>
            <a:r>
              <a:rPr lang="fr-FR" sz="2400" b="1" dirty="0">
                <a:effectLst/>
                <a:latin typeface="Comic Sans MS" panose="030F0702030302020204" pitchFamily="66" charset="0"/>
                <a:ea typeface="Calibri" panose="020F0502020204030204" pitchFamily="34" charset="0"/>
                <a:cs typeface="Arial" panose="020B0604020202020204" pitchFamily="34" charset="0"/>
              </a:rPr>
              <a:t> = 2 x E</a:t>
            </a:r>
            <a:r>
              <a:rPr lang="fr-FR" sz="2400" b="1" baseline="-25000" dirty="0">
                <a:effectLst/>
                <a:latin typeface="Comic Sans MS" panose="030F0702030302020204" pitchFamily="66" charset="0"/>
                <a:ea typeface="Calibri" panose="020F0502020204030204" pitchFamily="34" charset="0"/>
                <a:cs typeface="Arial" panose="020B0604020202020204" pitchFamily="34" charset="0"/>
              </a:rPr>
              <a:t>C=O</a:t>
            </a:r>
            <a:r>
              <a:rPr lang="fr-FR" sz="2400" b="1" dirty="0">
                <a:effectLst/>
                <a:latin typeface="Comic Sans MS" panose="030F0702030302020204" pitchFamily="66" charset="0"/>
                <a:ea typeface="Calibri" panose="020F0502020204030204" pitchFamily="34" charset="0"/>
                <a:cs typeface="Arial" panose="020B0604020202020204" pitchFamily="34" charset="0"/>
              </a:rPr>
              <a:t> = 2 x 13,21.10</a:t>
            </a:r>
            <a:r>
              <a:rPr lang="fr-FR" sz="2400" b="1" baseline="30000" dirty="0">
                <a:effectLst/>
                <a:latin typeface="Comic Sans MS" panose="030F0702030302020204" pitchFamily="66" charset="0"/>
                <a:ea typeface="Calibri" panose="020F0502020204030204" pitchFamily="34" charset="0"/>
                <a:cs typeface="Arial" panose="020B0604020202020204" pitchFamily="34" charset="0"/>
              </a:rPr>
              <a:t>-19</a:t>
            </a:r>
            <a:r>
              <a:rPr lang="fr-FR" sz="2400" b="1" dirty="0">
                <a:effectLst/>
                <a:latin typeface="Comic Sans MS" panose="030F0702030302020204" pitchFamily="66" charset="0"/>
                <a:ea typeface="Calibri" panose="020F0502020204030204" pitchFamily="34" charset="0"/>
                <a:cs typeface="Arial" panose="020B0604020202020204" pitchFamily="34" charset="0"/>
              </a:rPr>
              <a:t> = 2,64.10</a:t>
            </a:r>
            <a:r>
              <a:rPr lang="fr-FR" sz="2400" b="1" baseline="30000" dirty="0">
                <a:effectLst/>
                <a:latin typeface="Comic Sans MS" panose="030F0702030302020204" pitchFamily="66" charset="0"/>
                <a:ea typeface="Calibri" panose="020F0502020204030204" pitchFamily="34" charset="0"/>
                <a:cs typeface="Arial" panose="020B0604020202020204" pitchFamily="34" charset="0"/>
              </a:rPr>
              <a:t>-18</a:t>
            </a:r>
            <a:r>
              <a:rPr lang="fr-FR" sz="2400" b="1" dirty="0">
                <a:effectLst/>
                <a:latin typeface="Comic Sans MS" panose="030F0702030302020204" pitchFamily="66" charset="0"/>
                <a:ea typeface="Calibri" panose="020F0502020204030204" pitchFamily="34" charset="0"/>
                <a:cs typeface="Arial" panose="020B0604020202020204" pitchFamily="34" charset="0"/>
              </a:rPr>
              <a:t> J</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Pour rompre toutes les liaisons de la molécule de méthane CH</a:t>
            </a:r>
            <a:r>
              <a:rPr lang="fr-FR" sz="2400" baseline="-25000" dirty="0">
                <a:effectLst/>
                <a:latin typeface="Comic Sans MS" panose="030F0702030302020204" pitchFamily="66" charset="0"/>
                <a:ea typeface="Calibri" panose="020F0502020204030204" pitchFamily="34" charset="0"/>
                <a:cs typeface="Arial" panose="020B0604020202020204" pitchFamily="34" charset="0"/>
              </a:rPr>
              <a:t>4</a:t>
            </a:r>
            <a:r>
              <a:rPr lang="fr-FR" sz="2400" dirty="0">
                <a:effectLst/>
                <a:latin typeface="Comic Sans MS" panose="030F0702030302020204" pitchFamily="66" charset="0"/>
                <a:ea typeface="Calibri" panose="020F0502020204030204" pitchFamily="34" charset="0"/>
                <a:cs typeface="Arial" panose="020B0604020202020204" pitchFamily="34" charset="0"/>
              </a:rPr>
              <a:t>, il faut fournir l'énergie E</a:t>
            </a:r>
            <a:r>
              <a:rPr lang="fr-FR" sz="2400" b="1" baseline="-25000" dirty="0">
                <a:effectLst/>
                <a:latin typeface="Comic Sans MS" panose="030F0702030302020204" pitchFamily="66" charset="0"/>
                <a:ea typeface="Calibri" panose="020F0502020204030204" pitchFamily="34" charset="0"/>
                <a:cs typeface="Arial" panose="020B0604020202020204" pitchFamily="34" charset="0"/>
              </a:rPr>
              <a:t>CH4</a:t>
            </a:r>
            <a:r>
              <a:rPr lang="fr-FR" sz="2400" dirty="0">
                <a:effectLst/>
                <a:latin typeface="Comic Sans MS" panose="030F0702030302020204" pitchFamily="66" charset="0"/>
                <a:ea typeface="Calibri" panose="020F0502020204030204" pitchFamily="34" charset="0"/>
                <a:cs typeface="Arial" panose="020B0604020202020204" pitchFamily="34" charset="0"/>
              </a:rPr>
              <a:t>:</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fr-FR" sz="2400" b="1" dirty="0">
                <a:effectLst/>
                <a:latin typeface="Comic Sans MS" panose="030F0702030302020204" pitchFamily="66" charset="0"/>
                <a:ea typeface="Calibri" panose="020F0502020204030204" pitchFamily="34" charset="0"/>
                <a:cs typeface="Arial" panose="020B0604020202020204" pitchFamily="34" charset="0"/>
              </a:rPr>
              <a:t>E</a:t>
            </a:r>
            <a:r>
              <a:rPr lang="fr-FR" sz="2400" b="1" baseline="-25000" dirty="0">
                <a:effectLst/>
                <a:latin typeface="Comic Sans MS" panose="030F0702030302020204" pitchFamily="66" charset="0"/>
                <a:ea typeface="Calibri" panose="020F0502020204030204" pitchFamily="34" charset="0"/>
                <a:cs typeface="Arial" panose="020B0604020202020204" pitchFamily="34" charset="0"/>
              </a:rPr>
              <a:t>CH4</a:t>
            </a:r>
            <a:r>
              <a:rPr lang="fr-FR" sz="2400" b="1" dirty="0">
                <a:effectLst/>
                <a:latin typeface="Comic Sans MS" panose="030F0702030302020204" pitchFamily="66" charset="0"/>
                <a:ea typeface="Calibri" panose="020F0502020204030204" pitchFamily="34" charset="0"/>
                <a:cs typeface="Arial" panose="020B0604020202020204" pitchFamily="34" charset="0"/>
              </a:rPr>
              <a:t> = 4 x E</a:t>
            </a:r>
            <a:r>
              <a:rPr lang="fr-FR" sz="2400" b="1" baseline="-25000" dirty="0">
                <a:effectLst/>
                <a:latin typeface="Comic Sans MS" panose="030F0702030302020204" pitchFamily="66" charset="0"/>
                <a:ea typeface="Calibri" panose="020F0502020204030204" pitchFamily="34" charset="0"/>
                <a:cs typeface="Arial" panose="020B0604020202020204" pitchFamily="34" charset="0"/>
              </a:rPr>
              <a:t>C-H</a:t>
            </a:r>
            <a:r>
              <a:rPr lang="fr-FR" sz="2400" b="1" dirty="0">
                <a:effectLst/>
                <a:latin typeface="Comic Sans MS" panose="030F0702030302020204" pitchFamily="66" charset="0"/>
                <a:ea typeface="Calibri" panose="020F0502020204030204" pitchFamily="34" charset="0"/>
                <a:cs typeface="Arial" panose="020B0604020202020204" pitchFamily="34" charset="0"/>
              </a:rPr>
              <a:t> = 4 x 6,81.10</a:t>
            </a:r>
            <a:r>
              <a:rPr lang="fr-FR" sz="2400" b="1" baseline="30000" dirty="0">
                <a:effectLst/>
                <a:latin typeface="Comic Sans MS" panose="030F0702030302020204" pitchFamily="66" charset="0"/>
                <a:ea typeface="Calibri" panose="020F0502020204030204" pitchFamily="34" charset="0"/>
                <a:cs typeface="Arial" panose="020B0604020202020204" pitchFamily="34" charset="0"/>
              </a:rPr>
              <a:t>-19</a:t>
            </a:r>
            <a:r>
              <a:rPr lang="fr-FR" sz="2400" b="1" dirty="0">
                <a:effectLst/>
                <a:latin typeface="Comic Sans MS" panose="030F0702030302020204" pitchFamily="66" charset="0"/>
                <a:ea typeface="Calibri" panose="020F0502020204030204" pitchFamily="34" charset="0"/>
                <a:cs typeface="Arial" panose="020B0604020202020204" pitchFamily="34" charset="0"/>
              </a:rPr>
              <a:t> = 2,72.10</a:t>
            </a:r>
            <a:r>
              <a:rPr lang="fr-FR" sz="2400" b="1" baseline="30000" dirty="0">
                <a:effectLst/>
                <a:latin typeface="Comic Sans MS" panose="030F0702030302020204" pitchFamily="66" charset="0"/>
                <a:ea typeface="Calibri" panose="020F0502020204030204" pitchFamily="34" charset="0"/>
                <a:cs typeface="Arial" panose="020B0604020202020204" pitchFamily="34" charset="0"/>
              </a:rPr>
              <a:t>-18</a:t>
            </a:r>
            <a:r>
              <a:rPr lang="fr-FR" sz="2400" b="1" dirty="0">
                <a:effectLst/>
                <a:latin typeface="Comic Sans MS" panose="030F0702030302020204" pitchFamily="66" charset="0"/>
                <a:ea typeface="Calibri" panose="020F0502020204030204" pitchFamily="34" charset="0"/>
                <a:cs typeface="Arial" panose="020B0604020202020204" pitchFamily="34" charset="0"/>
              </a:rPr>
              <a:t> J</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2238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2A92E9CA-6CC4-7EFA-AC8D-CA833CB5861E}"/>
              </a:ext>
            </a:extLst>
          </p:cNvPr>
          <p:cNvSpPr txBox="1"/>
          <p:nvPr/>
        </p:nvSpPr>
        <p:spPr>
          <a:xfrm>
            <a:off x="0" y="0"/>
            <a:ext cx="12192000" cy="523220"/>
          </a:xfrm>
          <a:prstGeom prst="rect">
            <a:avLst/>
          </a:prstGeom>
          <a:noFill/>
        </p:spPr>
        <p:txBody>
          <a:bodyPr wrap="square">
            <a:spAutoFit/>
          </a:bodyPr>
          <a:lstStyle/>
          <a:p>
            <a:pPr algn="ctr"/>
            <a:r>
              <a:rPr lang="fr-FR" sz="28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1 - Formation des molécules</a:t>
            </a:r>
            <a:endParaRPr lang="fr-FR" sz="2800" dirty="0"/>
          </a:p>
        </p:txBody>
      </p:sp>
      <p:sp>
        <p:nvSpPr>
          <p:cNvPr id="6" name="ZoneTexte 5">
            <a:extLst>
              <a:ext uri="{FF2B5EF4-FFF2-40B4-BE49-F238E27FC236}">
                <a16:creationId xmlns:a16="http://schemas.microsoft.com/office/drawing/2014/main" id="{8B6A8670-9203-E075-DFCB-2B082D54F8DD}"/>
              </a:ext>
            </a:extLst>
          </p:cNvPr>
          <p:cNvSpPr txBox="1"/>
          <p:nvPr/>
        </p:nvSpPr>
        <p:spPr>
          <a:xfrm>
            <a:off x="0" y="544665"/>
            <a:ext cx="12192000" cy="2547620"/>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Une molécule est constituée d’un assemblage d'au moins deux atomes liés entre eux par une liaison de valence. Elle est électriquement neutre. Chaque molécule est représentée par une formule brute qui traduit sa composition.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Pour écrire la formule brute d’une molécule, on écrit côte à côte les symboles des atomes qui la constituent, en précisant en indice, à droite du symbole le nombre d’atomes.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 1">
            <a:extLst>
              <a:ext uri="{FF2B5EF4-FFF2-40B4-BE49-F238E27FC236}">
                <a16:creationId xmlns:a16="http://schemas.microsoft.com/office/drawing/2014/main" id="{8BC2A13E-835B-D93F-B37E-41FC7463B63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35149" y="2927238"/>
            <a:ext cx="4347545" cy="3301155"/>
          </a:xfrm>
          <a:prstGeom prst="rect">
            <a:avLst/>
          </a:prstGeom>
        </p:spPr>
      </p:pic>
      <p:sp>
        <p:nvSpPr>
          <p:cNvPr id="5" name="Rectangle 2">
            <a:extLst>
              <a:ext uri="{FF2B5EF4-FFF2-40B4-BE49-F238E27FC236}">
                <a16:creationId xmlns:a16="http://schemas.microsoft.com/office/drawing/2014/main" id="{22EE8BBE-4C54-97E1-8743-3CB089020463}"/>
              </a:ext>
            </a:extLst>
          </p:cNvPr>
          <p:cNvSpPr>
            <a:spLocks noChangeArrowheads="1"/>
          </p:cNvSpPr>
          <p:nvPr/>
        </p:nvSpPr>
        <p:spPr bwMode="auto">
          <a:xfrm>
            <a:off x="6031523" y="361363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8" name="Objet 7">
            <a:extLst>
              <a:ext uri="{FF2B5EF4-FFF2-40B4-BE49-F238E27FC236}">
                <a16:creationId xmlns:a16="http://schemas.microsoft.com/office/drawing/2014/main" id="{9874A89E-A16B-2B6F-EB44-C2B4E42446C4}"/>
              </a:ext>
            </a:extLst>
          </p:cNvPr>
          <p:cNvGraphicFramePr>
            <a:graphicFrameLocks noChangeAspect="1"/>
          </p:cNvGraphicFramePr>
          <p:nvPr>
            <p:extLst>
              <p:ext uri="{D42A27DB-BD31-4B8C-83A1-F6EECF244321}">
                <p14:modId xmlns:p14="http://schemas.microsoft.com/office/powerpoint/2010/main" val="3606484764"/>
              </p:ext>
            </p:extLst>
          </p:nvPr>
        </p:nvGraphicFramePr>
        <p:xfrm>
          <a:off x="2344509" y="2927230"/>
          <a:ext cx="4388827" cy="3301161"/>
        </p:xfrm>
        <a:graphic>
          <a:graphicData uri="http://schemas.openxmlformats.org/presentationml/2006/ole">
            <mc:AlternateContent xmlns:mc="http://schemas.openxmlformats.org/markup-compatibility/2006">
              <mc:Choice xmlns:v="urn:schemas-microsoft-com:vml" Requires="v">
                <p:oleObj name="CS ChemDraw Drawing" r:id="rId4" imgW="2468341" imgH="1878636" progId="ChemDraw.Document.6.0">
                  <p:embed/>
                </p:oleObj>
              </mc:Choice>
              <mc:Fallback>
                <p:oleObj name="CS ChemDraw Drawing" r:id="rId4" imgW="2468341" imgH="1878636" progId="ChemDraw.Document.6.0">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44509" y="2927230"/>
                        <a:ext cx="4388827" cy="3301161"/>
                      </a:xfrm>
                      <a:prstGeom prst="rect">
                        <a:avLst/>
                      </a:prstGeom>
                      <a:noFill/>
                    </p:spPr>
                  </p:pic>
                </p:oleObj>
              </mc:Fallback>
            </mc:AlternateContent>
          </a:graphicData>
        </a:graphic>
      </p:graphicFrame>
      <p:sp>
        <p:nvSpPr>
          <p:cNvPr id="10" name="ZoneTexte 9">
            <a:extLst>
              <a:ext uri="{FF2B5EF4-FFF2-40B4-BE49-F238E27FC236}">
                <a16:creationId xmlns:a16="http://schemas.microsoft.com/office/drawing/2014/main" id="{00726238-D7C2-8BF3-F7C3-68B13FD05357}"/>
              </a:ext>
            </a:extLst>
          </p:cNvPr>
          <p:cNvSpPr txBox="1"/>
          <p:nvPr/>
        </p:nvSpPr>
        <p:spPr>
          <a:xfrm>
            <a:off x="409306" y="4094346"/>
            <a:ext cx="1554041" cy="966931"/>
          </a:xfrm>
          <a:prstGeom prst="rect">
            <a:avLst/>
          </a:prstGeom>
          <a:noFill/>
        </p:spPr>
        <p:txBody>
          <a:bodyPr wrap="square">
            <a:spAutoFit/>
          </a:bodyPr>
          <a:lstStyle/>
          <a:p>
            <a:pPr algn="ctr">
              <a:lnSpc>
                <a:spcPct val="107000"/>
              </a:lnSpc>
              <a:spcAft>
                <a:spcPts val="800"/>
              </a:spcAft>
            </a:pPr>
            <a:r>
              <a:rPr lang="fr-FR" sz="2400" dirty="0">
                <a:effectLst/>
                <a:latin typeface="Comic Sans MS" panose="030F0702030302020204" pitchFamily="66" charset="0"/>
                <a:ea typeface="Calibri" panose="020F0502020204030204" pitchFamily="34" charset="0"/>
                <a:cs typeface="Times New Roman" panose="02020603050405020304" pitchFamily="18" charset="0"/>
              </a:rPr>
              <a:t>Aspirine</a:t>
            </a:r>
          </a:p>
          <a:p>
            <a:pPr algn="ctr">
              <a:lnSpc>
                <a:spcPct val="107000"/>
              </a:lnSpc>
              <a:spcAft>
                <a:spcPts val="800"/>
              </a:spcAft>
            </a:pPr>
            <a:r>
              <a:rPr lang="fr-FR" sz="24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C</a:t>
            </a:r>
            <a:r>
              <a:rPr lang="fr-FR" sz="2400" baseline="-250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9</a:t>
            </a:r>
            <a:r>
              <a:rPr lang="fr-FR" sz="24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H</a:t>
            </a:r>
            <a:r>
              <a:rPr lang="fr-FR" sz="2400" baseline="-250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8</a:t>
            </a:r>
            <a:r>
              <a:rPr lang="fr-FR" sz="24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O</a:t>
            </a:r>
            <a:r>
              <a:rPr lang="fr-FR" sz="2400" baseline="-250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4</a:t>
            </a:r>
            <a:endParaRPr lang="fr-FR" sz="2400" dirty="0"/>
          </a:p>
        </p:txBody>
      </p:sp>
    </p:spTree>
    <p:extLst>
      <p:ext uri="{BB962C8B-B14F-4D97-AF65-F5344CB8AC3E}">
        <p14:creationId xmlns:p14="http://schemas.microsoft.com/office/powerpoint/2010/main" val="3789361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13" name="ZoneTexte 12">
            <a:extLst>
              <a:ext uri="{FF2B5EF4-FFF2-40B4-BE49-F238E27FC236}">
                <a16:creationId xmlns:a16="http://schemas.microsoft.com/office/drawing/2014/main" id="{0E64E195-5A70-DC7F-3BE9-59C0FE9E58E7}"/>
              </a:ext>
            </a:extLst>
          </p:cNvPr>
          <p:cNvSpPr txBox="1"/>
          <p:nvPr/>
        </p:nvSpPr>
        <p:spPr>
          <a:xfrm>
            <a:off x="2978871" y="3213696"/>
            <a:ext cx="6202836" cy="369332"/>
          </a:xfrm>
          <a:prstGeom prst="rect">
            <a:avLst/>
          </a:prstGeom>
          <a:noFill/>
        </p:spPr>
        <p:txBody>
          <a:bodyPr wrap="square">
            <a:spAutoFit/>
          </a:bodyPr>
          <a:lstStyle/>
          <a:p>
            <a:endParaRPr lang="fr-FR" dirty="0"/>
          </a:p>
        </p:txBody>
      </p:sp>
      <mc:AlternateContent xmlns:mc="http://schemas.openxmlformats.org/markup-compatibility/2006" xmlns:a14="http://schemas.microsoft.com/office/drawing/2010/main">
        <mc:Choice Requires="a14">
          <p:sp>
            <p:nvSpPr>
              <p:cNvPr id="5" name="ZoneTexte 4">
                <a:extLst>
                  <a:ext uri="{FF2B5EF4-FFF2-40B4-BE49-F238E27FC236}">
                    <a16:creationId xmlns:a16="http://schemas.microsoft.com/office/drawing/2014/main" id="{921E97B6-DA50-585E-91FE-1EE3C7C37153}"/>
                  </a:ext>
                </a:extLst>
              </p:cNvPr>
              <p:cNvSpPr txBox="1"/>
              <p:nvPr/>
            </p:nvSpPr>
            <p:spPr>
              <a:xfrm>
                <a:off x="0" y="-26376"/>
                <a:ext cx="12192000" cy="7047507"/>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Une liaison covalente entre deux atomes correspond à une mise en commun de deux électrons de leurs couches externes pour former un doublet d’électrons appelé doublet liant. Les deux électrons mis en commun sont localisés entre les deux atomes. Cette liaison covalente se représente par un tiret entre les symboles des deux atomes.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Dans une molécule, les atomes mettent en commun des électrons de leur couche externe afin d’acquérir une structure stable en </a:t>
                </a:r>
                <a:r>
                  <a:rPr lang="fr-FR" sz="2400" dirty="0" err="1">
                    <a:effectLst/>
                    <a:latin typeface="Comic Sans MS" panose="030F0702030302020204" pitchFamily="66" charset="0"/>
                    <a:ea typeface="Times New Roman" panose="02020603050405020304" pitchFamily="18" charset="0"/>
                    <a:cs typeface="Times New Roman" panose="02020603050405020304" pitchFamily="18" charset="0"/>
                  </a:rPr>
                  <a:t>duet</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ou en octet:</a:t>
                </a:r>
                <a:endParaRPr lang="fr-FR" sz="2400" dirty="0">
                  <a:latin typeface="Calibri" panose="020F0502020204030204" pitchFamily="34" charset="0"/>
                  <a:ea typeface="Times New Roman" panose="02020603050405020304" pitchFamily="18"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L’atome d’hydrogène </a:t>
                </a:r>
                <a14:m>
                  <m:oMath xmlns:m="http://schemas.openxmlformats.org/officeDocument/2006/math">
                    <m:sPre>
                      <m:sPrePr>
                        <m:ctrlPr>
                          <a:rPr lang="fr-FR" sz="2400" i="1">
                            <a:effectLst/>
                            <a:latin typeface="Cambria Math" panose="02040503050406030204" pitchFamily="18" charset="0"/>
                            <a:ea typeface="Times New Roman" panose="02020603050405020304" pitchFamily="18" charset="0"/>
                            <a:cs typeface="Times New Roman" panose="02020603050405020304" pitchFamily="18" charset="0"/>
                          </a:rPr>
                        </m:ctrlPr>
                      </m:sPrePr>
                      <m:sub>
                        <m:r>
                          <m:rPr>
                            <m:nor/>
                          </m:rPr>
                          <a:rPr lang="fr-FR" sz="2400">
                            <a:effectLst/>
                            <a:latin typeface="Comic Sans MS" panose="030F0702030302020204" pitchFamily="66" charset="0"/>
                            <a:ea typeface="Times New Roman" panose="02020603050405020304" pitchFamily="18" charset="0"/>
                            <a:cs typeface="Times New Roman" panose="02020603050405020304" pitchFamily="18" charset="0"/>
                          </a:rPr>
                          <m:t>1</m:t>
                        </m:r>
                      </m:sub>
                      <m:sup>
                        <m:r>
                          <m:rPr>
                            <m:nor/>
                          </m:rPr>
                          <a:rPr lang="fr-FR" sz="2400">
                            <a:effectLst/>
                            <a:latin typeface="Comic Sans MS" panose="030F0702030302020204" pitchFamily="66" charset="0"/>
                            <a:ea typeface="Times New Roman" panose="02020603050405020304" pitchFamily="18" charset="0"/>
                            <a:cs typeface="Times New Roman" panose="02020603050405020304" pitchFamily="18" charset="0"/>
                          </a:rPr>
                          <m:t>1</m:t>
                        </m:r>
                      </m:sup>
                      <m:e>
                        <m:r>
                          <m:rPr>
                            <m:nor/>
                          </m:rPr>
                          <a:rPr lang="fr-FR" sz="2400">
                            <a:effectLst/>
                            <a:latin typeface="Comic Sans MS" panose="030F0702030302020204" pitchFamily="66" charset="0"/>
                            <a:ea typeface="Times New Roman" panose="02020603050405020304" pitchFamily="18" charset="0"/>
                            <a:cs typeface="Times New Roman" panose="02020603050405020304" pitchFamily="18" charset="0"/>
                          </a:rPr>
                          <m:t>H</m:t>
                        </m:r>
                      </m:e>
                    </m:sPre>
                  </m:oMath>
                </a14:m>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de formule électronique 1s</a:t>
                </a:r>
                <a:r>
                  <a:rPr lang="fr-FR" sz="2400" baseline="30000" dirty="0">
                    <a:effectLst/>
                    <a:latin typeface="Comic Sans MS" panose="030F0702030302020204" pitchFamily="66" charset="0"/>
                    <a:ea typeface="Times New Roman" panose="02020603050405020304" pitchFamily="18" charset="0"/>
                    <a:cs typeface="Times New Roman" panose="02020603050405020304" pitchFamily="18" charset="0"/>
                  </a:rPr>
                  <a:t>1</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doit acquérir un électron pour obtenir la structure stable en </a:t>
                </a:r>
                <a:r>
                  <a:rPr lang="fr-FR" sz="2400" dirty="0" err="1">
                    <a:effectLst/>
                    <a:latin typeface="Comic Sans MS" panose="030F0702030302020204" pitchFamily="66" charset="0"/>
                    <a:ea typeface="Times New Roman" panose="02020603050405020304" pitchFamily="18" charset="0"/>
                    <a:cs typeface="Times New Roman" panose="02020603050405020304" pitchFamily="18" charset="0"/>
                  </a:rPr>
                  <a:t>duet</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donc il pourra former 1 liaison covalente.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Arial" panose="020B0604020202020204" pitchFamily="34" charset="0"/>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L’atome d’oxygène </a:t>
                </a:r>
                <a14:m>
                  <m:oMath xmlns:m="http://schemas.openxmlformats.org/officeDocument/2006/math">
                    <m:sPre>
                      <m:sPrePr>
                        <m:ctrlPr>
                          <a:rPr lang="fr-FR" sz="2400" i="1">
                            <a:effectLst/>
                            <a:latin typeface="Cambria Math" panose="02040503050406030204" pitchFamily="18" charset="0"/>
                            <a:ea typeface="Times New Roman" panose="02020603050405020304" pitchFamily="18" charset="0"/>
                            <a:cs typeface="Times New Roman" panose="02020603050405020304" pitchFamily="18" charset="0"/>
                          </a:rPr>
                        </m:ctrlPr>
                      </m:sPrePr>
                      <m:sub>
                        <m:r>
                          <m:rPr>
                            <m:nor/>
                          </m:rPr>
                          <a:rPr lang="fr-FR" sz="2400">
                            <a:effectLst/>
                            <a:latin typeface="Comic Sans MS" panose="030F0702030302020204" pitchFamily="66" charset="0"/>
                            <a:ea typeface="Times New Roman" panose="02020603050405020304" pitchFamily="18" charset="0"/>
                            <a:cs typeface="Times New Roman" panose="02020603050405020304" pitchFamily="18" charset="0"/>
                          </a:rPr>
                          <m:t>8</m:t>
                        </m:r>
                      </m:sub>
                      <m:sup>
                        <m:r>
                          <m:rPr>
                            <m:nor/>
                          </m:rPr>
                          <a:rPr lang="fr-FR" sz="2400">
                            <a:effectLst/>
                            <a:latin typeface="Comic Sans MS" panose="030F0702030302020204" pitchFamily="66" charset="0"/>
                            <a:ea typeface="Times New Roman" panose="02020603050405020304" pitchFamily="18" charset="0"/>
                            <a:cs typeface="Times New Roman" panose="02020603050405020304" pitchFamily="18" charset="0"/>
                          </a:rPr>
                          <m:t>16</m:t>
                        </m:r>
                      </m:sup>
                      <m:e>
                        <m:r>
                          <m:rPr>
                            <m:nor/>
                          </m:rPr>
                          <a:rPr lang="fr-FR" sz="2400">
                            <a:effectLst/>
                            <a:latin typeface="Comic Sans MS" panose="030F0702030302020204" pitchFamily="66" charset="0"/>
                            <a:ea typeface="Times New Roman" panose="02020603050405020304" pitchFamily="18" charset="0"/>
                            <a:cs typeface="Times New Roman" panose="02020603050405020304" pitchFamily="18" charset="0"/>
                          </a:rPr>
                          <m:t>O</m:t>
                        </m:r>
                      </m:e>
                    </m:sPre>
                  </m:oMath>
                </a14:m>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de formule électronique 1s</a:t>
                </a:r>
                <a:r>
                  <a:rPr lang="fr-FR" sz="2400" baseline="30000" dirty="0">
                    <a:effectLst/>
                    <a:latin typeface="Comic Sans MS" panose="030F0702030302020204" pitchFamily="66" charset="0"/>
                    <a:ea typeface="Times New Roman" panose="02020603050405020304" pitchFamily="18" charset="0"/>
                    <a:cs typeface="Times New Roman" panose="02020603050405020304" pitchFamily="18" charset="0"/>
                  </a:rPr>
                  <a:t>2</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2s</a:t>
                </a:r>
                <a:r>
                  <a:rPr lang="fr-FR" sz="2400" baseline="30000" dirty="0">
                    <a:effectLst/>
                    <a:latin typeface="Comic Sans MS" panose="030F0702030302020204" pitchFamily="66" charset="0"/>
                    <a:ea typeface="Times New Roman" panose="02020603050405020304" pitchFamily="18" charset="0"/>
                    <a:cs typeface="Times New Roman" panose="02020603050405020304" pitchFamily="18" charset="0"/>
                  </a:rPr>
                  <a:t>2</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2p</a:t>
                </a:r>
                <a:r>
                  <a:rPr lang="fr-FR" sz="2400" baseline="30000" dirty="0">
                    <a:effectLst/>
                    <a:latin typeface="Comic Sans MS" panose="030F0702030302020204" pitchFamily="66" charset="0"/>
                    <a:ea typeface="Times New Roman" panose="02020603050405020304" pitchFamily="18" charset="0"/>
                    <a:cs typeface="Times New Roman" panose="02020603050405020304" pitchFamily="18" charset="0"/>
                  </a:rPr>
                  <a:t>4</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doit acquérir 2 électrons pour obtenir la structure stable en octet, donc il pourra former 2 liaisons covalentes.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Arial" panose="020B0604020202020204" pitchFamily="34" charset="0"/>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L’atome de carbone </a:t>
                </a:r>
                <a14:m>
                  <m:oMath xmlns:m="http://schemas.openxmlformats.org/officeDocument/2006/math">
                    <m:sPre>
                      <m:sPrePr>
                        <m:ctrlPr>
                          <a:rPr lang="fr-FR" sz="2400" i="1">
                            <a:effectLst/>
                            <a:latin typeface="Cambria Math" panose="02040503050406030204" pitchFamily="18" charset="0"/>
                            <a:ea typeface="Times New Roman" panose="02020603050405020304" pitchFamily="18" charset="0"/>
                            <a:cs typeface="Times New Roman" panose="02020603050405020304" pitchFamily="18" charset="0"/>
                          </a:rPr>
                        </m:ctrlPr>
                      </m:sPrePr>
                      <m:sub>
                        <m:r>
                          <m:rPr>
                            <m:nor/>
                          </m:rPr>
                          <a:rPr lang="fr-FR" sz="2400">
                            <a:effectLst/>
                            <a:latin typeface="Comic Sans MS" panose="030F0702030302020204" pitchFamily="66" charset="0"/>
                            <a:ea typeface="Times New Roman" panose="02020603050405020304" pitchFamily="18" charset="0"/>
                            <a:cs typeface="Times New Roman" panose="02020603050405020304" pitchFamily="18" charset="0"/>
                          </a:rPr>
                          <m:t>6</m:t>
                        </m:r>
                      </m:sub>
                      <m:sup>
                        <m:r>
                          <m:rPr>
                            <m:nor/>
                          </m:rPr>
                          <a:rPr lang="fr-FR" sz="2400">
                            <a:effectLst/>
                            <a:latin typeface="Comic Sans MS" panose="030F0702030302020204" pitchFamily="66" charset="0"/>
                            <a:ea typeface="Times New Roman" panose="02020603050405020304" pitchFamily="18" charset="0"/>
                            <a:cs typeface="Times New Roman" panose="02020603050405020304" pitchFamily="18" charset="0"/>
                          </a:rPr>
                          <m:t>12</m:t>
                        </m:r>
                      </m:sup>
                      <m:e>
                        <m:r>
                          <m:rPr>
                            <m:nor/>
                          </m:rPr>
                          <a:rPr lang="fr-FR" sz="2400">
                            <a:effectLst/>
                            <a:latin typeface="Comic Sans MS" panose="030F0702030302020204" pitchFamily="66" charset="0"/>
                            <a:ea typeface="Times New Roman" panose="02020603050405020304" pitchFamily="18" charset="0"/>
                            <a:cs typeface="Times New Roman" panose="02020603050405020304" pitchFamily="18" charset="0"/>
                          </a:rPr>
                          <m:t>C</m:t>
                        </m:r>
                      </m:e>
                    </m:sPre>
                  </m:oMath>
                </a14:m>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de formule électronique 1s</a:t>
                </a:r>
                <a:r>
                  <a:rPr lang="fr-FR" sz="2400" baseline="30000" dirty="0">
                    <a:effectLst/>
                    <a:latin typeface="Comic Sans MS" panose="030F0702030302020204" pitchFamily="66" charset="0"/>
                    <a:ea typeface="Times New Roman" panose="02020603050405020304" pitchFamily="18" charset="0"/>
                    <a:cs typeface="Times New Roman" panose="02020603050405020304" pitchFamily="18" charset="0"/>
                  </a:rPr>
                  <a:t>2</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2s</a:t>
                </a:r>
                <a:r>
                  <a:rPr lang="fr-FR" sz="2400" baseline="30000" dirty="0">
                    <a:effectLst/>
                    <a:latin typeface="Comic Sans MS" panose="030F0702030302020204" pitchFamily="66" charset="0"/>
                    <a:ea typeface="Times New Roman" panose="02020603050405020304" pitchFamily="18" charset="0"/>
                    <a:cs typeface="Times New Roman" panose="02020603050405020304" pitchFamily="18" charset="0"/>
                  </a:rPr>
                  <a:t>2</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2p</a:t>
                </a:r>
                <a:r>
                  <a:rPr lang="fr-FR" sz="2400" baseline="30000" dirty="0">
                    <a:effectLst/>
                    <a:latin typeface="Comic Sans MS" panose="030F0702030302020204" pitchFamily="66" charset="0"/>
                    <a:ea typeface="Times New Roman" panose="02020603050405020304" pitchFamily="18" charset="0"/>
                    <a:cs typeface="Times New Roman" panose="02020603050405020304" pitchFamily="18" charset="0"/>
                  </a:rPr>
                  <a:t>2</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doit acquérir 4 électrons pour obtenir la structure stable en octet, donc il pourra former 4 liaisons covalentes.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5" name="ZoneTexte 4">
                <a:extLst>
                  <a:ext uri="{FF2B5EF4-FFF2-40B4-BE49-F238E27FC236}">
                    <a16:creationId xmlns:a16="http://schemas.microsoft.com/office/drawing/2014/main" id="{921E97B6-DA50-585E-91FE-1EE3C7C37153}"/>
                  </a:ext>
                </a:extLst>
              </p:cNvPr>
              <p:cNvSpPr txBox="1">
                <a:spLocks noRot="1" noChangeAspect="1" noMove="1" noResize="1" noEditPoints="1" noAdjustHandles="1" noChangeArrowheads="1" noChangeShapeType="1" noTextEdit="1"/>
              </p:cNvSpPr>
              <p:nvPr/>
            </p:nvSpPr>
            <p:spPr>
              <a:xfrm>
                <a:off x="0" y="-26376"/>
                <a:ext cx="12192000" cy="7047507"/>
              </a:xfrm>
              <a:prstGeom prst="rect">
                <a:avLst/>
              </a:prstGeom>
              <a:blipFill>
                <a:blip r:embed="rId3"/>
                <a:stretch>
                  <a:fillRect l="-750" t="-606" r="-750" b="-1038"/>
                </a:stretch>
              </a:blipFill>
            </p:spPr>
            <p:txBody>
              <a:bodyPr/>
              <a:lstStyle/>
              <a:p>
                <a:r>
                  <a:rPr lang="fr-FR">
                    <a:noFill/>
                  </a:rPr>
                  <a:t> </a:t>
                </a:r>
              </a:p>
            </p:txBody>
          </p:sp>
        </mc:Fallback>
      </mc:AlternateContent>
    </p:spTree>
    <p:extLst>
      <p:ext uri="{BB962C8B-B14F-4D97-AF65-F5344CB8AC3E}">
        <p14:creationId xmlns:p14="http://schemas.microsoft.com/office/powerpoint/2010/main" val="1314597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13" name="ZoneTexte 12">
            <a:extLst>
              <a:ext uri="{FF2B5EF4-FFF2-40B4-BE49-F238E27FC236}">
                <a16:creationId xmlns:a16="http://schemas.microsoft.com/office/drawing/2014/main" id="{0E64E195-5A70-DC7F-3BE9-59C0FE9E58E7}"/>
              </a:ext>
            </a:extLst>
          </p:cNvPr>
          <p:cNvSpPr txBox="1"/>
          <p:nvPr/>
        </p:nvSpPr>
        <p:spPr>
          <a:xfrm>
            <a:off x="2978871" y="3213696"/>
            <a:ext cx="6202836" cy="369332"/>
          </a:xfrm>
          <a:prstGeom prst="rect">
            <a:avLst/>
          </a:prstGeom>
          <a:noFill/>
        </p:spPr>
        <p:txBody>
          <a:bodyPr wrap="square">
            <a:spAutoFit/>
          </a:bodyPr>
          <a:lstStyle/>
          <a:p>
            <a:endParaRPr lang="fr-FR" dirty="0"/>
          </a:p>
        </p:txBody>
      </p:sp>
      <p:sp>
        <p:nvSpPr>
          <p:cNvPr id="3" name="ZoneTexte 2">
            <a:extLst>
              <a:ext uri="{FF2B5EF4-FFF2-40B4-BE49-F238E27FC236}">
                <a16:creationId xmlns:a16="http://schemas.microsoft.com/office/drawing/2014/main" id="{07B2AC4A-FD97-15BB-EDE9-2ED17656075C}"/>
              </a:ext>
            </a:extLst>
          </p:cNvPr>
          <p:cNvSpPr txBox="1"/>
          <p:nvPr/>
        </p:nvSpPr>
        <p:spPr>
          <a:xfrm>
            <a:off x="0" y="0"/>
            <a:ext cx="12192000" cy="594778"/>
          </a:xfrm>
          <a:prstGeom prst="rect">
            <a:avLst/>
          </a:prstGeom>
          <a:noFill/>
        </p:spPr>
        <p:txBody>
          <a:bodyPr wrap="square">
            <a:spAutoFit/>
          </a:bodyPr>
          <a:lstStyle/>
          <a:p>
            <a:pPr algn="ctr">
              <a:lnSpc>
                <a:spcPct val="107000"/>
              </a:lnSpc>
              <a:spcAft>
                <a:spcPts val="800"/>
              </a:spcAft>
            </a:pPr>
            <a:r>
              <a:rPr lang="fr-FR" sz="32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2 - La représentation de Lewis des atomes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03579DCA-0599-8D51-9D01-A55BC0CFCE04}"/>
              </a:ext>
            </a:extLst>
          </p:cNvPr>
          <p:cNvSpPr txBox="1"/>
          <p:nvPr/>
        </p:nvSpPr>
        <p:spPr>
          <a:xfrm>
            <a:off x="0" y="910116"/>
            <a:ext cx="12192000" cy="4871718"/>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Dans la représentation de Lewis tous les électrons de la couche externe d'un atome forment soit des doublets liants soit des doublets non liants.</a:t>
            </a:r>
          </a:p>
          <a:p>
            <a:pPr algn="just">
              <a:lnSpc>
                <a:spcPct val="107000"/>
              </a:lnSpc>
              <a:spcAft>
                <a:spcPts val="800"/>
              </a:spcAft>
            </a:pPr>
            <a:endParaRPr lang="fr-FR" sz="2400" dirty="0">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Les doublets liants correspondent aux liaisons établies avec d'autre atomes et sont représentés par un trait entre ces deux atomes (par un double trait pour les liaisons doubles et par un triple trait pour les liaisons triples).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Les électrons qui ne sont pas impliqués dans des liaisons forment entre eux des doublets non liants représentés sous forme de trait au-dessus du symbole de l'atome.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2007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13" name="ZoneTexte 12">
            <a:extLst>
              <a:ext uri="{FF2B5EF4-FFF2-40B4-BE49-F238E27FC236}">
                <a16:creationId xmlns:a16="http://schemas.microsoft.com/office/drawing/2014/main" id="{0E64E195-5A70-DC7F-3BE9-59C0FE9E58E7}"/>
              </a:ext>
            </a:extLst>
          </p:cNvPr>
          <p:cNvSpPr txBox="1"/>
          <p:nvPr/>
        </p:nvSpPr>
        <p:spPr>
          <a:xfrm>
            <a:off x="2978871" y="3213696"/>
            <a:ext cx="6202836" cy="369332"/>
          </a:xfrm>
          <a:prstGeom prst="rect">
            <a:avLst/>
          </a:prstGeom>
          <a:noFill/>
        </p:spPr>
        <p:txBody>
          <a:bodyPr wrap="square">
            <a:spAutoFit/>
          </a:bodyPr>
          <a:lstStyle/>
          <a:p>
            <a:endParaRPr lang="fr-FR" dirty="0"/>
          </a:p>
        </p:txBody>
      </p:sp>
      <p:pic>
        <p:nvPicPr>
          <p:cNvPr id="2" name="Image 1">
            <a:extLst>
              <a:ext uri="{FF2B5EF4-FFF2-40B4-BE49-F238E27FC236}">
                <a16:creationId xmlns:a16="http://schemas.microsoft.com/office/drawing/2014/main" id="{D5439C41-FE44-94C5-E730-2A7210278148}"/>
              </a:ext>
            </a:extLst>
          </p:cNvPr>
          <p:cNvPicPr>
            <a:picLocks noChangeAspect="1"/>
          </p:cNvPicPr>
          <p:nvPr/>
        </p:nvPicPr>
        <p:blipFill>
          <a:blip r:embed="rId3"/>
          <a:stretch>
            <a:fillRect/>
          </a:stretch>
        </p:blipFill>
        <p:spPr>
          <a:xfrm>
            <a:off x="374259" y="263768"/>
            <a:ext cx="11443482" cy="6858215"/>
          </a:xfrm>
          <a:prstGeom prst="rect">
            <a:avLst/>
          </a:prstGeom>
        </p:spPr>
      </p:pic>
    </p:spTree>
    <p:extLst>
      <p:ext uri="{BB962C8B-B14F-4D97-AF65-F5344CB8AC3E}">
        <p14:creationId xmlns:p14="http://schemas.microsoft.com/office/powerpoint/2010/main" val="2316328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13" name="ZoneTexte 12">
            <a:extLst>
              <a:ext uri="{FF2B5EF4-FFF2-40B4-BE49-F238E27FC236}">
                <a16:creationId xmlns:a16="http://schemas.microsoft.com/office/drawing/2014/main" id="{0E64E195-5A70-DC7F-3BE9-59C0FE9E58E7}"/>
              </a:ext>
            </a:extLst>
          </p:cNvPr>
          <p:cNvSpPr txBox="1"/>
          <p:nvPr/>
        </p:nvSpPr>
        <p:spPr>
          <a:xfrm>
            <a:off x="2978871" y="3213696"/>
            <a:ext cx="6202836" cy="369332"/>
          </a:xfrm>
          <a:prstGeom prst="rect">
            <a:avLst/>
          </a:prstGeom>
          <a:noFill/>
        </p:spPr>
        <p:txBody>
          <a:bodyPr wrap="square">
            <a:spAutoFit/>
          </a:bodyPr>
          <a:lstStyle/>
          <a:p>
            <a:endParaRPr lang="fr-FR" dirty="0"/>
          </a:p>
        </p:txBody>
      </p:sp>
      <p:sp>
        <p:nvSpPr>
          <p:cNvPr id="3" name="ZoneTexte 2">
            <a:extLst>
              <a:ext uri="{FF2B5EF4-FFF2-40B4-BE49-F238E27FC236}">
                <a16:creationId xmlns:a16="http://schemas.microsoft.com/office/drawing/2014/main" id="{82CA5577-5642-B0D4-4897-11B00493C7A7}"/>
              </a:ext>
            </a:extLst>
          </p:cNvPr>
          <p:cNvSpPr txBox="1"/>
          <p:nvPr/>
        </p:nvSpPr>
        <p:spPr>
          <a:xfrm>
            <a:off x="-1464" y="0"/>
            <a:ext cx="12192000" cy="469167"/>
          </a:xfrm>
          <a:prstGeom prst="rect">
            <a:avLst/>
          </a:prstGeom>
          <a:noFill/>
        </p:spPr>
        <p:txBody>
          <a:bodyPr wrap="square">
            <a:spAutoFit/>
          </a:bodyPr>
          <a:lstStyle/>
          <a:p>
            <a:pPr algn="ctr">
              <a:lnSpc>
                <a:spcPct val="107000"/>
              </a:lnSpc>
              <a:spcAft>
                <a:spcPts val="800"/>
              </a:spcAft>
            </a:pPr>
            <a:r>
              <a:rPr lang="fr-FR" sz="24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3 - Représentation de Lewis des molécules</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8CC81F54-BAB2-0883-8787-35AB6FDE5EEF}"/>
              </a:ext>
            </a:extLst>
          </p:cNvPr>
          <p:cNvSpPr txBox="1"/>
          <p:nvPr/>
        </p:nvSpPr>
        <p:spPr>
          <a:xfrm>
            <a:off x="0" y="428598"/>
            <a:ext cx="12190536" cy="3835730"/>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Un doublet liant est constitué de deux électrons mis en commun dans une liaison covalente.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Un doublet non liant est formé de deux électrons de la couche externe qui ne sont pas engagés dans une liaison covalente. Ils n’appartiennent qu’à un seul atome.</a:t>
            </a:r>
            <a:r>
              <a:rPr lang="fr-FR" sz="2400" dirty="0">
                <a:effectLst/>
                <a:latin typeface="Comic Sans MS" panose="030F0702030302020204" pitchFamily="66" charset="0"/>
                <a:ea typeface="Calibri" panose="020F0502020204030204" pitchFamily="34" charset="0"/>
                <a:cs typeface="Arial" panose="020B0604020202020204" pitchFamily="34" charset="0"/>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La représentation de Lewis des molécules </a:t>
            </a:r>
            <a:r>
              <a:rPr lang="fr-FR" sz="2400" dirty="0">
                <a:effectLst/>
                <a:latin typeface="Comic Sans MS" panose="030F0702030302020204" pitchFamily="66" charset="0"/>
                <a:ea typeface="Calibri" panose="020F0502020204030204" pitchFamily="34" charset="0"/>
                <a:cs typeface="Arial" panose="020B0604020202020204" pitchFamily="34" charset="0"/>
              </a:rPr>
              <a:t>indique l’organisation des électrons de valence de chaque atome et p</a:t>
            </a: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ermet de représenter les doublets liants et non liants d’une molécule. Les doublets liants se représentent par un trait entre les symboles des atomes et les doublets non liants se représentent par un trait à côté du symbole de cet atome.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Image 6">
            <a:extLst>
              <a:ext uri="{FF2B5EF4-FFF2-40B4-BE49-F238E27FC236}">
                <a16:creationId xmlns:a16="http://schemas.microsoft.com/office/drawing/2014/main" id="{5A6CBD25-9AC8-A33F-FD05-A5A9BA93FBF5}"/>
              </a:ext>
            </a:extLst>
          </p:cNvPr>
          <p:cNvPicPr>
            <a:picLocks noChangeAspect="1"/>
          </p:cNvPicPr>
          <p:nvPr/>
        </p:nvPicPr>
        <p:blipFill>
          <a:blip r:embed="rId3"/>
          <a:stretch>
            <a:fillRect/>
          </a:stretch>
        </p:blipFill>
        <p:spPr>
          <a:xfrm>
            <a:off x="1430411" y="4209787"/>
            <a:ext cx="9299755" cy="2337630"/>
          </a:xfrm>
          <a:prstGeom prst="rect">
            <a:avLst/>
          </a:prstGeom>
        </p:spPr>
      </p:pic>
    </p:spTree>
    <p:extLst>
      <p:ext uri="{BB962C8B-B14F-4D97-AF65-F5344CB8AC3E}">
        <p14:creationId xmlns:p14="http://schemas.microsoft.com/office/powerpoint/2010/main" val="3110178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6" name="ZoneTexte 5">
            <a:extLst>
              <a:ext uri="{FF2B5EF4-FFF2-40B4-BE49-F238E27FC236}">
                <a16:creationId xmlns:a16="http://schemas.microsoft.com/office/drawing/2014/main" id="{20F9B32A-FD50-DD01-0BB9-F1901BFD9D75}"/>
              </a:ext>
            </a:extLst>
          </p:cNvPr>
          <p:cNvSpPr txBox="1"/>
          <p:nvPr/>
        </p:nvSpPr>
        <p:spPr>
          <a:xfrm>
            <a:off x="-1" y="0"/>
            <a:ext cx="12192000" cy="2152449"/>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En exploitant le schéma de Lewis d’une molécule, il est possible de justifier sa stabilité.</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Dans le schéma de Lewis d’une molécule, comme celui de l’eau, les doublets liants sont représentés par un trait plein entre les symboles des atomes et les doublets non liants par un trait autour du symbole des atomes.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Image 6">
            <a:extLst>
              <a:ext uri="{FF2B5EF4-FFF2-40B4-BE49-F238E27FC236}">
                <a16:creationId xmlns:a16="http://schemas.microsoft.com/office/drawing/2014/main" id="{83177B13-2059-69EB-AA65-2C1BB2DA7734}"/>
              </a:ext>
            </a:extLst>
          </p:cNvPr>
          <p:cNvPicPr>
            <a:picLocks noChangeAspect="1"/>
          </p:cNvPicPr>
          <p:nvPr/>
        </p:nvPicPr>
        <p:blipFill>
          <a:blip r:embed="rId3"/>
          <a:stretch>
            <a:fillRect/>
          </a:stretch>
        </p:blipFill>
        <p:spPr>
          <a:xfrm>
            <a:off x="4083873" y="2152449"/>
            <a:ext cx="4024251" cy="1665771"/>
          </a:xfrm>
          <a:prstGeom prst="rect">
            <a:avLst/>
          </a:prstGeom>
        </p:spPr>
      </p:pic>
      <p:sp>
        <p:nvSpPr>
          <p:cNvPr id="9" name="ZoneTexte 8">
            <a:extLst>
              <a:ext uri="{FF2B5EF4-FFF2-40B4-BE49-F238E27FC236}">
                <a16:creationId xmlns:a16="http://schemas.microsoft.com/office/drawing/2014/main" id="{18608F6D-2340-5942-31FB-16AC9F28F1F7}"/>
              </a:ext>
            </a:extLst>
          </p:cNvPr>
          <p:cNvSpPr txBox="1"/>
          <p:nvPr/>
        </p:nvSpPr>
        <p:spPr>
          <a:xfrm>
            <a:off x="-2" y="3853388"/>
            <a:ext cx="12192000" cy="2942793"/>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Chaque atome d’hydrogène est entouré d’un doublet liant, soit 2 électrons de valence. Leur configuration électronique de valence est saturée comme celle de l’atome du gaz noble le plus proche, l’hélium.</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L’atome d’oxygène est entouré de 2 doublets liants et 2 doublets non liants, soit 8 électrons de valence (2 × 2 + 2 × 2). Sa configuration électronique de valence est saturée comme celle de l’atome de gaz noble le plus proche, le néon. La molécule d’eau est donc stable.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6913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13" name="ZoneTexte 12">
            <a:extLst>
              <a:ext uri="{FF2B5EF4-FFF2-40B4-BE49-F238E27FC236}">
                <a16:creationId xmlns:a16="http://schemas.microsoft.com/office/drawing/2014/main" id="{0E64E195-5A70-DC7F-3BE9-59C0FE9E58E7}"/>
              </a:ext>
            </a:extLst>
          </p:cNvPr>
          <p:cNvSpPr txBox="1"/>
          <p:nvPr/>
        </p:nvSpPr>
        <p:spPr>
          <a:xfrm>
            <a:off x="2978871" y="3213696"/>
            <a:ext cx="6202836" cy="369332"/>
          </a:xfrm>
          <a:prstGeom prst="rect">
            <a:avLst/>
          </a:prstGeom>
          <a:noFill/>
        </p:spPr>
        <p:txBody>
          <a:bodyPr wrap="square">
            <a:spAutoFit/>
          </a:bodyPr>
          <a:lstStyle/>
          <a:p>
            <a:endParaRPr lang="fr-FR" dirty="0"/>
          </a:p>
        </p:txBody>
      </p:sp>
      <p:graphicFrame>
        <p:nvGraphicFramePr>
          <p:cNvPr id="3" name="Tableau 4">
            <a:extLst>
              <a:ext uri="{FF2B5EF4-FFF2-40B4-BE49-F238E27FC236}">
                <a16:creationId xmlns:a16="http://schemas.microsoft.com/office/drawing/2014/main" id="{03EDF317-1F60-A419-1A41-F1F5CD9C3D08}"/>
              </a:ext>
            </a:extLst>
          </p:cNvPr>
          <p:cNvGraphicFramePr>
            <a:graphicFrameLocks noGrp="1"/>
          </p:cNvGraphicFramePr>
          <p:nvPr>
            <p:extLst>
              <p:ext uri="{D42A27DB-BD31-4B8C-83A1-F6EECF244321}">
                <p14:modId xmlns:p14="http://schemas.microsoft.com/office/powerpoint/2010/main" val="1939563197"/>
              </p:ext>
            </p:extLst>
          </p:nvPr>
        </p:nvGraphicFramePr>
        <p:xfrm>
          <a:off x="0" y="0"/>
          <a:ext cx="12192000" cy="655906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717319970"/>
                    </a:ext>
                  </a:extLst>
                </a:gridCol>
                <a:gridCol w="3048000">
                  <a:extLst>
                    <a:ext uri="{9D8B030D-6E8A-4147-A177-3AD203B41FA5}">
                      <a16:colId xmlns:a16="http://schemas.microsoft.com/office/drawing/2014/main" val="967009740"/>
                    </a:ext>
                  </a:extLst>
                </a:gridCol>
                <a:gridCol w="3048000">
                  <a:extLst>
                    <a:ext uri="{9D8B030D-6E8A-4147-A177-3AD203B41FA5}">
                      <a16:colId xmlns:a16="http://schemas.microsoft.com/office/drawing/2014/main" val="2706933078"/>
                    </a:ext>
                  </a:extLst>
                </a:gridCol>
                <a:gridCol w="3048000">
                  <a:extLst>
                    <a:ext uri="{9D8B030D-6E8A-4147-A177-3AD203B41FA5}">
                      <a16:colId xmlns:a16="http://schemas.microsoft.com/office/drawing/2014/main" val="3772371755"/>
                    </a:ext>
                  </a:extLst>
                </a:gridCol>
              </a:tblGrid>
              <a:tr h="1311812">
                <a:tc>
                  <a:txBody>
                    <a:bodyPr/>
                    <a:lstStyle/>
                    <a:p>
                      <a:pPr algn="ctr">
                        <a:lnSpc>
                          <a:spcPct val="107000"/>
                        </a:lnSpc>
                        <a:spcAft>
                          <a:spcPts val="800"/>
                        </a:spcAft>
                      </a:pPr>
                      <a:r>
                        <a:rPr lang="fr-FR" sz="2400" dirty="0">
                          <a:solidFill>
                            <a:schemeClr val="tx1"/>
                          </a:solidFill>
                          <a:effectLst/>
                          <a:latin typeface="Comic Sans MS" panose="030F0702030302020204" pitchFamily="66" charset="0"/>
                          <a:ea typeface="Calibri" panose="020F0502020204030204" pitchFamily="34" charset="0"/>
                          <a:cs typeface="Arial" panose="020B0604020202020204" pitchFamily="34" charset="0"/>
                        </a:rPr>
                        <a:t>Nom de la molécule</a:t>
                      </a:r>
                      <a:endParaRPr lang="fr-F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fr-FR" sz="2400" b="1" kern="1200" dirty="0">
                          <a:solidFill>
                            <a:schemeClr val="tx1"/>
                          </a:solidFill>
                          <a:effectLst/>
                          <a:latin typeface="Comic Sans MS" panose="030F0702030302020204" pitchFamily="66" charset="0"/>
                          <a:ea typeface="+mn-ea"/>
                          <a:cs typeface="Arial" panose="020B0604020202020204" pitchFamily="34" charset="0"/>
                        </a:rPr>
                        <a:t>Représentation de Lewis</a:t>
                      </a:r>
                      <a:endParaRPr lang="fr-FR" sz="2400" b="1" kern="1200" dirty="0">
                        <a:solidFill>
                          <a:schemeClr val="tx1"/>
                        </a:solidFill>
                        <a:effectLst/>
                        <a:latin typeface="Comic Sans MS" panose="030F0702030302020204" pitchFamily="66"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fr-FR" sz="2400" b="1" kern="1200" dirty="0">
                          <a:solidFill>
                            <a:schemeClr val="tx1"/>
                          </a:solidFill>
                          <a:effectLst/>
                          <a:latin typeface="Comic Sans MS" panose="030F0702030302020204" pitchFamily="66" charset="0"/>
                          <a:ea typeface="Calibri" panose="020F0502020204030204" pitchFamily="34" charset="0"/>
                          <a:cs typeface="Arial" panose="020B0604020202020204" pitchFamily="34" charset="0"/>
                        </a:rPr>
                        <a:t>Nom de la molécule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fr-FR" sz="2400" b="1" kern="1200" dirty="0">
                          <a:solidFill>
                            <a:schemeClr val="tx1"/>
                          </a:solidFill>
                          <a:effectLst/>
                          <a:latin typeface="Comic Sans MS" panose="030F0702030302020204" pitchFamily="66" charset="0"/>
                          <a:ea typeface="+mn-ea"/>
                          <a:cs typeface="Arial" panose="020B0604020202020204" pitchFamily="34" charset="0"/>
                        </a:rPr>
                        <a:t>Représentation de Lewis</a:t>
                      </a:r>
                      <a:endParaRPr lang="fr-FR" sz="2400" b="1" kern="1200" dirty="0">
                        <a:solidFill>
                          <a:schemeClr val="tx1"/>
                        </a:solidFill>
                        <a:effectLst/>
                        <a:latin typeface="Comic Sans MS" panose="030F0702030302020204" pitchFamily="66"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85219137"/>
                  </a:ext>
                </a:extLst>
              </a:tr>
              <a:tr h="1311812">
                <a:tc>
                  <a:txBody>
                    <a:bodyPr/>
                    <a:lstStyle/>
                    <a:p>
                      <a:pPr algn="ctr">
                        <a:lnSpc>
                          <a:spcPct val="107000"/>
                        </a:lnSpc>
                        <a:spcAft>
                          <a:spcPts val="800"/>
                        </a:spcAft>
                      </a:pPr>
                      <a:r>
                        <a:rPr lang="fr-FR" sz="2400">
                          <a:solidFill>
                            <a:schemeClr val="tx1"/>
                          </a:solidFill>
                          <a:effectLst/>
                          <a:latin typeface="Comic Sans MS" panose="030F0702030302020204" pitchFamily="66" charset="0"/>
                          <a:ea typeface="Calibri" panose="020F0502020204030204" pitchFamily="34" charset="0"/>
                          <a:cs typeface="Arial" panose="020B0604020202020204" pitchFamily="34" charset="0"/>
                        </a:rPr>
                        <a:t>Eau</a:t>
                      </a:r>
                      <a:endParaRPr lang="fr-FR"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ea typeface="Calibri" panose="020F0502020204030204" pitchFamily="34" charset="0"/>
                          <a:cs typeface="Arial" panose="020B0604020202020204" pitchFamily="34" charset="0"/>
                        </a:rPr>
                        <a:t>Ammoniaque</a:t>
                      </a:r>
                      <a:endParaRPr lang="fr-F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41631748"/>
                  </a:ext>
                </a:extLst>
              </a:tr>
              <a:tr h="1311812">
                <a:tc>
                  <a:txBody>
                    <a:bodyPr/>
                    <a:lstStyle/>
                    <a:p>
                      <a:pPr algn="ctr">
                        <a:lnSpc>
                          <a:spcPct val="107000"/>
                        </a:lnSpc>
                        <a:spcAft>
                          <a:spcPts val="800"/>
                        </a:spcAft>
                      </a:pPr>
                      <a:r>
                        <a:rPr lang="fr-FR" sz="2400">
                          <a:solidFill>
                            <a:schemeClr val="tx1"/>
                          </a:solidFill>
                          <a:effectLst/>
                          <a:latin typeface="Comic Sans MS" panose="030F0702030302020204" pitchFamily="66" charset="0"/>
                          <a:ea typeface="Calibri" panose="020F0502020204030204" pitchFamily="34" charset="0"/>
                          <a:cs typeface="Arial" panose="020B0604020202020204" pitchFamily="34" charset="0"/>
                        </a:rPr>
                        <a:t>Dioxyde de carbone</a:t>
                      </a:r>
                      <a:endParaRPr lang="fr-FR"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ea typeface="Calibri" panose="020F0502020204030204" pitchFamily="34" charset="0"/>
                          <a:cs typeface="Arial" panose="020B0604020202020204" pitchFamily="34" charset="0"/>
                        </a:rPr>
                        <a:t>Ion Carbonate</a:t>
                      </a:r>
                      <a:endParaRPr lang="fr-F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4798319"/>
                  </a:ext>
                </a:extLst>
              </a:tr>
              <a:tr h="1311812">
                <a:tc>
                  <a:txBody>
                    <a:bodyPr/>
                    <a:lstStyle/>
                    <a:p>
                      <a:pPr algn="ctr">
                        <a:lnSpc>
                          <a:spcPct val="107000"/>
                        </a:lnSpc>
                        <a:spcAft>
                          <a:spcPts val="800"/>
                        </a:spcAft>
                      </a:pPr>
                      <a:r>
                        <a:rPr lang="fr-FR" sz="2400">
                          <a:solidFill>
                            <a:schemeClr val="tx1"/>
                          </a:solidFill>
                          <a:effectLst/>
                          <a:latin typeface="Comic Sans MS" panose="030F0702030302020204" pitchFamily="66" charset="0"/>
                          <a:ea typeface="Calibri" panose="020F0502020204030204" pitchFamily="34" charset="0"/>
                          <a:cs typeface="Arial" panose="020B0604020202020204" pitchFamily="34" charset="0"/>
                        </a:rPr>
                        <a:t>Méthane</a:t>
                      </a:r>
                      <a:endParaRPr lang="fr-FR"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ea typeface="Calibri" panose="020F0502020204030204" pitchFamily="34" charset="0"/>
                          <a:cs typeface="Arial" panose="020B0604020202020204" pitchFamily="34" charset="0"/>
                        </a:rPr>
                        <a:t>Ion Ammonium</a:t>
                      </a:r>
                      <a:endParaRPr lang="fr-F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50828055"/>
                  </a:ext>
                </a:extLst>
              </a:tr>
              <a:tr h="1311812">
                <a:tc>
                  <a:txBody>
                    <a:bodyPr/>
                    <a:lstStyle/>
                    <a:p>
                      <a:pPr algn="ctr">
                        <a:lnSpc>
                          <a:spcPct val="107000"/>
                        </a:lnSpc>
                        <a:spcAft>
                          <a:spcPts val="800"/>
                        </a:spcAft>
                      </a:pPr>
                      <a:r>
                        <a:rPr lang="fr-FR" sz="2400" dirty="0">
                          <a:solidFill>
                            <a:schemeClr val="tx1"/>
                          </a:solidFill>
                          <a:effectLst/>
                          <a:latin typeface="Comic Sans MS" panose="030F0702030302020204" pitchFamily="66" charset="0"/>
                          <a:ea typeface="Calibri" panose="020F0502020204030204" pitchFamily="34" charset="0"/>
                          <a:cs typeface="Arial" panose="020B0604020202020204" pitchFamily="34" charset="0"/>
                        </a:rPr>
                        <a:t>Ethanol</a:t>
                      </a:r>
                      <a:endParaRPr lang="fr-F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fr-FR" sz="2400" dirty="0">
                          <a:solidFill>
                            <a:schemeClr val="tx1"/>
                          </a:solidFill>
                          <a:effectLst/>
                          <a:latin typeface="Comic Sans MS" panose="030F0702030302020204" pitchFamily="66" charset="0"/>
                          <a:ea typeface="Calibri" panose="020F0502020204030204" pitchFamily="34" charset="0"/>
                          <a:cs typeface="Arial" panose="020B0604020202020204" pitchFamily="34" charset="0"/>
                        </a:rPr>
                        <a:t>1,1-Dichloroéthane</a:t>
                      </a:r>
                      <a:endParaRPr lang="fr-F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72342192"/>
                  </a:ext>
                </a:extLst>
              </a:tr>
            </a:tbl>
          </a:graphicData>
        </a:graphic>
      </p:graphicFrame>
      <p:pic>
        <p:nvPicPr>
          <p:cNvPr id="6" name="Image 5">
            <a:extLst>
              <a:ext uri="{FF2B5EF4-FFF2-40B4-BE49-F238E27FC236}">
                <a16:creationId xmlns:a16="http://schemas.microsoft.com/office/drawing/2014/main" id="{5A924015-91A8-F101-7896-24E72FB9E3A9}"/>
              </a:ext>
            </a:extLst>
          </p:cNvPr>
          <p:cNvPicPr>
            <a:picLocks noChangeAspect="1"/>
          </p:cNvPicPr>
          <p:nvPr/>
        </p:nvPicPr>
        <p:blipFill>
          <a:blip r:embed="rId3"/>
          <a:stretch>
            <a:fillRect/>
          </a:stretch>
        </p:blipFill>
        <p:spPr>
          <a:xfrm>
            <a:off x="3993799" y="1620103"/>
            <a:ext cx="906667" cy="653334"/>
          </a:xfrm>
          <a:prstGeom prst="rect">
            <a:avLst/>
          </a:prstGeom>
        </p:spPr>
      </p:pic>
      <p:pic>
        <p:nvPicPr>
          <p:cNvPr id="8" name="Image 7">
            <a:extLst>
              <a:ext uri="{FF2B5EF4-FFF2-40B4-BE49-F238E27FC236}">
                <a16:creationId xmlns:a16="http://schemas.microsoft.com/office/drawing/2014/main" id="{8F4C5D17-1CE8-5200-5CC2-B20D821D2796}"/>
              </a:ext>
            </a:extLst>
          </p:cNvPr>
          <p:cNvPicPr>
            <a:picLocks noChangeAspect="1"/>
          </p:cNvPicPr>
          <p:nvPr/>
        </p:nvPicPr>
        <p:blipFill>
          <a:blip r:embed="rId4"/>
          <a:stretch>
            <a:fillRect/>
          </a:stretch>
        </p:blipFill>
        <p:spPr>
          <a:xfrm>
            <a:off x="3800465" y="3103941"/>
            <a:ext cx="1293334" cy="386666"/>
          </a:xfrm>
          <a:prstGeom prst="rect">
            <a:avLst/>
          </a:prstGeom>
        </p:spPr>
      </p:pic>
      <p:pic>
        <p:nvPicPr>
          <p:cNvPr id="10" name="Image 9" descr="Une image contenant noir, texte, capture d’écran, obscurité&#10;&#10;Description générée automatiquement">
            <a:extLst>
              <a:ext uri="{FF2B5EF4-FFF2-40B4-BE49-F238E27FC236}">
                <a16:creationId xmlns:a16="http://schemas.microsoft.com/office/drawing/2014/main" id="{84E5609D-04BD-C976-2A75-14704369A7A8}"/>
              </a:ext>
            </a:extLst>
          </p:cNvPr>
          <p:cNvPicPr>
            <a:picLocks noChangeAspect="1"/>
          </p:cNvPicPr>
          <p:nvPr/>
        </p:nvPicPr>
        <p:blipFill>
          <a:blip r:embed="rId5"/>
          <a:stretch>
            <a:fillRect/>
          </a:stretch>
        </p:blipFill>
        <p:spPr>
          <a:xfrm>
            <a:off x="3878091" y="3972392"/>
            <a:ext cx="1293334" cy="1293334"/>
          </a:xfrm>
          <a:prstGeom prst="rect">
            <a:avLst/>
          </a:prstGeom>
        </p:spPr>
      </p:pic>
      <p:pic>
        <p:nvPicPr>
          <p:cNvPr id="12" name="Image 11" descr="Une image contenant noir, capture d’écran, diagramme&#10;&#10;Description générée automatiquement">
            <a:extLst>
              <a:ext uri="{FF2B5EF4-FFF2-40B4-BE49-F238E27FC236}">
                <a16:creationId xmlns:a16="http://schemas.microsoft.com/office/drawing/2014/main" id="{81747C79-D52A-BEE9-77C2-19530D44E31E}"/>
              </a:ext>
            </a:extLst>
          </p:cNvPr>
          <p:cNvPicPr>
            <a:picLocks noChangeAspect="1"/>
          </p:cNvPicPr>
          <p:nvPr/>
        </p:nvPicPr>
        <p:blipFill>
          <a:blip r:embed="rId6"/>
          <a:stretch>
            <a:fillRect/>
          </a:stretch>
        </p:blipFill>
        <p:spPr>
          <a:xfrm>
            <a:off x="3364758" y="5295893"/>
            <a:ext cx="2320000" cy="1293334"/>
          </a:xfrm>
          <a:prstGeom prst="rect">
            <a:avLst/>
          </a:prstGeom>
        </p:spPr>
      </p:pic>
      <p:pic>
        <p:nvPicPr>
          <p:cNvPr id="15" name="Image 14" descr="Une image contenant noir, capture d’écran&#10;&#10;Description générée automatiquement">
            <a:extLst>
              <a:ext uri="{FF2B5EF4-FFF2-40B4-BE49-F238E27FC236}">
                <a16:creationId xmlns:a16="http://schemas.microsoft.com/office/drawing/2014/main" id="{BFD311CF-35D2-403E-4AD9-EE9E74EBC891}"/>
              </a:ext>
            </a:extLst>
          </p:cNvPr>
          <p:cNvPicPr>
            <a:picLocks noChangeAspect="1"/>
          </p:cNvPicPr>
          <p:nvPr/>
        </p:nvPicPr>
        <p:blipFill>
          <a:blip r:embed="rId7"/>
          <a:stretch>
            <a:fillRect/>
          </a:stretch>
        </p:blipFill>
        <p:spPr>
          <a:xfrm>
            <a:off x="9902831" y="1620103"/>
            <a:ext cx="1293334" cy="786667"/>
          </a:xfrm>
          <a:prstGeom prst="rect">
            <a:avLst/>
          </a:prstGeom>
        </p:spPr>
      </p:pic>
      <p:pic>
        <p:nvPicPr>
          <p:cNvPr id="17" name="Image 16" descr="Une image contenant capture d’écran, noir, diagramme, conception&#10;&#10;Description générée automatiquement">
            <a:extLst>
              <a:ext uri="{FF2B5EF4-FFF2-40B4-BE49-F238E27FC236}">
                <a16:creationId xmlns:a16="http://schemas.microsoft.com/office/drawing/2014/main" id="{A5451B46-3105-CDC0-B7CA-30F3D496A0E0}"/>
              </a:ext>
            </a:extLst>
          </p:cNvPr>
          <p:cNvPicPr>
            <a:picLocks noChangeAspect="1"/>
          </p:cNvPicPr>
          <p:nvPr/>
        </p:nvPicPr>
        <p:blipFill>
          <a:blip r:embed="rId8"/>
          <a:stretch>
            <a:fillRect/>
          </a:stretch>
        </p:blipFill>
        <p:spPr>
          <a:xfrm>
            <a:off x="9842831" y="2819530"/>
            <a:ext cx="1413334" cy="920000"/>
          </a:xfrm>
          <a:prstGeom prst="rect">
            <a:avLst/>
          </a:prstGeom>
        </p:spPr>
      </p:pic>
      <p:pic>
        <p:nvPicPr>
          <p:cNvPr id="19" name="Image 18" descr="Une image contenant noir, capture d’écran, obscurité, conception&#10;&#10;Description générée automatiquement">
            <a:extLst>
              <a:ext uri="{FF2B5EF4-FFF2-40B4-BE49-F238E27FC236}">
                <a16:creationId xmlns:a16="http://schemas.microsoft.com/office/drawing/2014/main" id="{EAD84597-80B4-1A1F-BA31-40674811B0C1}"/>
              </a:ext>
            </a:extLst>
          </p:cNvPr>
          <p:cNvPicPr>
            <a:picLocks noChangeAspect="1"/>
          </p:cNvPicPr>
          <p:nvPr/>
        </p:nvPicPr>
        <p:blipFill>
          <a:blip r:embed="rId9"/>
          <a:stretch>
            <a:fillRect/>
          </a:stretch>
        </p:blipFill>
        <p:spPr>
          <a:xfrm>
            <a:off x="9902831" y="3972392"/>
            <a:ext cx="1293334" cy="1293334"/>
          </a:xfrm>
          <a:prstGeom prst="rect">
            <a:avLst/>
          </a:prstGeom>
        </p:spPr>
      </p:pic>
      <p:pic>
        <p:nvPicPr>
          <p:cNvPr id="21" name="Image 20" descr="Une image contenant noir, capture d’écran, diagramme&#10;&#10;Description générée automatiquement">
            <a:extLst>
              <a:ext uri="{FF2B5EF4-FFF2-40B4-BE49-F238E27FC236}">
                <a16:creationId xmlns:a16="http://schemas.microsoft.com/office/drawing/2014/main" id="{18AEC000-B182-7727-6428-01347431EC4A}"/>
              </a:ext>
            </a:extLst>
          </p:cNvPr>
          <p:cNvPicPr>
            <a:picLocks noChangeAspect="1"/>
          </p:cNvPicPr>
          <p:nvPr/>
        </p:nvPicPr>
        <p:blipFill>
          <a:blip r:embed="rId10"/>
          <a:stretch>
            <a:fillRect/>
          </a:stretch>
        </p:blipFill>
        <p:spPr>
          <a:xfrm>
            <a:off x="9582832" y="5275705"/>
            <a:ext cx="1933333" cy="1293334"/>
          </a:xfrm>
          <a:prstGeom prst="rect">
            <a:avLst/>
          </a:prstGeom>
        </p:spPr>
      </p:pic>
    </p:spTree>
    <p:extLst>
      <p:ext uri="{BB962C8B-B14F-4D97-AF65-F5344CB8AC3E}">
        <p14:creationId xmlns:p14="http://schemas.microsoft.com/office/powerpoint/2010/main" val="1328916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13" name="ZoneTexte 12">
            <a:extLst>
              <a:ext uri="{FF2B5EF4-FFF2-40B4-BE49-F238E27FC236}">
                <a16:creationId xmlns:a16="http://schemas.microsoft.com/office/drawing/2014/main" id="{0E64E195-5A70-DC7F-3BE9-59C0FE9E58E7}"/>
              </a:ext>
            </a:extLst>
          </p:cNvPr>
          <p:cNvSpPr txBox="1"/>
          <p:nvPr/>
        </p:nvSpPr>
        <p:spPr>
          <a:xfrm>
            <a:off x="2978871" y="3213696"/>
            <a:ext cx="6202836" cy="369332"/>
          </a:xfrm>
          <a:prstGeom prst="rect">
            <a:avLst/>
          </a:prstGeom>
          <a:noFill/>
        </p:spPr>
        <p:txBody>
          <a:bodyPr wrap="square">
            <a:spAutoFit/>
          </a:bodyPr>
          <a:lstStyle/>
          <a:p>
            <a:endParaRPr lang="fr-FR" dirty="0"/>
          </a:p>
        </p:txBody>
      </p:sp>
      <p:sp>
        <p:nvSpPr>
          <p:cNvPr id="3" name="ZoneTexte 2">
            <a:extLst>
              <a:ext uri="{FF2B5EF4-FFF2-40B4-BE49-F238E27FC236}">
                <a16:creationId xmlns:a16="http://schemas.microsoft.com/office/drawing/2014/main" id="{D955905F-A53A-3200-E49C-867F00EAB37E}"/>
              </a:ext>
            </a:extLst>
          </p:cNvPr>
          <p:cNvSpPr txBox="1"/>
          <p:nvPr/>
        </p:nvSpPr>
        <p:spPr>
          <a:xfrm>
            <a:off x="1622" y="3568"/>
            <a:ext cx="12190378" cy="594778"/>
          </a:xfrm>
          <a:prstGeom prst="rect">
            <a:avLst/>
          </a:prstGeom>
          <a:noFill/>
        </p:spPr>
        <p:txBody>
          <a:bodyPr wrap="square">
            <a:spAutoFit/>
          </a:bodyPr>
          <a:lstStyle/>
          <a:p>
            <a:pPr algn="ctr">
              <a:lnSpc>
                <a:spcPct val="107000"/>
              </a:lnSpc>
              <a:spcAft>
                <a:spcPts val="800"/>
              </a:spcAft>
            </a:pPr>
            <a:r>
              <a:rPr lang="fr-FR" sz="32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4 - Energie de liaison</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8ADFEF16-9BDF-F676-C5F1-889CA661F979}"/>
              </a:ext>
            </a:extLst>
          </p:cNvPr>
          <p:cNvSpPr txBox="1"/>
          <p:nvPr/>
        </p:nvSpPr>
        <p:spPr>
          <a:xfrm>
            <a:off x="-14090" y="791135"/>
            <a:ext cx="12190377" cy="1754135"/>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Une </a:t>
            </a:r>
            <a:r>
              <a:rPr lang="fr-FR" sz="2400" dirty="0">
                <a:latin typeface="Comic Sans MS" panose="030F0702030302020204" pitchFamily="66" charset="0"/>
                <a:cs typeface="Arial" panose="020B0604020202020204" pitchFamily="34" charset="0"/>
              </a:rPr>
              <a:t>molécule est plus stable que les atomes qui la forment pris séparément. Il faut fournir de l'énergie pour la dissocier.</a:t>
            </a:r>
          </a:p>
          <a:p>
            <a:pPr algn="just">
              <a:lnSpc>
                <a:spcPct val="107000"/>
              </a:lnSpc>
              <a:spcAft>
                <a:spcPts val="800"/>
              </a:spcAft>
            </a:pPr>
            <a:r>
              <a:rPr lang="fr-FR" sz="2400" dirty="0">
                <a:latin typeface="Comic Sans MS" panose="030F0702030302020204" pitchFamily="66" charset="0"/>
                <a:cs typeface="Arial" panose="020B0604020202020204" pitchFamily="34" charset="0"/>
              </a:rPr>
              <a:t>L'énergie de liaison entre deux atomes est l'énergie nécessaire pour rompre cette liaison. L'énergie est exprimée en joule (J).</a:t>
            </a:r>
          </a:p>
        </p:txBody>
      </p:sp>
      <p:sp>
        <p:nvSpPr>
          <p:cNvPr id="8" name="ZoneTexte 7">
            <a:extLst>
              <a:ext uri="{FF2B5EF4-FFF2-40B4-BE49-F238E27FC236}">
                <a16:creationId xmlns:a16="http://schemas.microsoft.com/office/drawing/2014/main" id="{6477411F-7D2D-C0AA-8A94-1E2372B4677C}"/>
              </a:ext>
            </a:extLst>
          </p:cNvPr>
          <p:cNvSpPr txBox="1"/>
          <p:nvPr/>
        </p:nvSpPr>
        <p:spPr>
          <a:xfrm>
            <a:off x="0" y="2782669"/>
            <a:ext cx="7733490" cy="2000548"/>
          </a:xfrm>
          <a:prstGeom prst="rect">
            <a:avLst/>
          </a:prstGeom>
          <a:noFill/>
        </p:spPr>
        <p:txBody>
          <a:bodyPr wrap="square">
            <a:spAutoFit/>
          </a:bodyPr>
          <a:lstStyle/>
          <a:p>
            <a:pPr algn="just"/>
            <a:r>
              <a:rPr lang="fr-FR" sz="2400" dirty="0">
                <a:effectLst/>
                <a:latin typeface="Comic Sans MS" panose="030F0702030302020204" pitchFamily="66" charset="0"/>
                <a:ea typeface="Calibri" panose="020F0502020204030204" pitchFamily="34" charset="0"/>
                <a:cs typeface="Arial" panose="020B0604020202020204" pitchFamily="34" charset="0"/>
              </a:rPr>
              <a:t>Par exemple, </a:t>
            </a:r>
            <a:r>
              <a:rPr lang="fr-FR" sz="2400" dirty="0">
                <a:latin typeface="Comic Sans MS" panose="030F0702030302020204" pitchFamily="66" charset="0"/>
                <a:cs typeface="Arial" panose="020B0604020202020204" pitchFamily="34" charset="0"/>
              </a:rPr>
              <a:t>l'énergie ECO2 à fournir pour dissocier une molécule de dioxyde de carbone correspond à l'énergie nécessaire à la rupture de deux liaisons </a:t>
            </a:r>
            <a:r>
              <a:rPr lang="fr-FR" sz="2400" b="1" dirty="0">
                <a:latin typeface="Comic Sans MS" panose="030F0702030302020204" pitchFamily="66" charset="0"/>
                <a:cs typeface="Arial" panose="020B0604020202020204" pitchFamily="34" charset="0"/>
              </a:rPr>
              <a:t>C=O</a:t>
            </a:r>
            <a:r>
              <a:rPr lang="fr-FR" sz="2400" dirty="0">
                <a:latin typeface="Comic Sans MS" panose="030F0702030302020204" pitchFamily="66" charset="0"/>
                <a:cs typeface="Arial" panose="020B0604020202020204" pitchFamily="34" charset="0"/>
              </a:rPr>
              <a:t>:</a:t>
            </a:r>
          </a:p>
          <a:p>
            <a:pPr algn="ctr"/>
            <a:r>
              <a:rPr lang="fr-FR" sz="2800" b="1" dirty="0">
                <a:effectLst/>
                <a:latin typeface="Comic Sans MS" panose="030F0702030302020204" pitchFamily="66" charset="0"/>
                <a:ea typeface="Calibri" panose="020F0502020204030204" pitchFamily="34" charset="0"/>
                <a:cs typeface="Arial" panose="020B0604020202020204" pitchFamily="34" charset="0"/>
              </a:rPr>
              <a:t>E</a:t>
            </a:r>
            <a:r>
              <a:rPr lang="fr-FR" sz="2800" b="1" baseline="-25000" dirty="0">
                <a:effectLst/>
                <a:latin typeface="Comic Sans MS" panose="030F0702030302020204" pitchFamily="66" charset="0"/>
                <a:ea typeface="Calibri" panose="020F0502020204030204" pitchFamily="34" charset="0"/>
                <a:cs typeface="Arial" panose="020B0604020202020204" pitchFamily="34" charset="0"/>
              </a:rPr>
              <a:t>CO2</a:t>
            </a:r>
            <a:r>
              <a:rPr lang="fr-FR" sz="2800" b="1" dirty="0">
                <a:effectLst/>
                <a:latin typeface="Comic Sans MS" panose="030F0702030302020204" pitchFamily="66" charset="0"/>
                <a:ea typeface="Calibri" panose="020F0502020204030204" pitchFamily="34" charset="0"/>
                <a:cs typeface="Arial" panose="020B0604020202020204" pitchFamily="34" charset="0"/>
              </a:rPr>
              <a:t> = 2 x E</a:t>
            </a:r>
            <a:r>
              <a:rPr lang="fr-FR" sz="2800" b="1" baseline="-25000" dirty="0">
                <a:effectLst/>
                <a:latin typeface="Comic Sans MS" panose="030F0702030302020204" pitchFamily="66" charset="0"/>
                <a:ea typeface="Calibri" panose="020F0502020204030204" pitchFamily="34" charset="0"/>
                <a:cs typeface="Arial" panose="020B0604020202020204" pitchFamily="34" charset="0"/>
              </a:rPr>
              <a:t>C=O</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Image 8">
            <a:extLst>
              <a:ext uri="{FF2B5EF4-FFF2-40B4-BE49-F238E27FC236}">
                <a16:creationId xmlns:a16="http://schemas.microsoft.com/office/drawing/2014/main" id="{8E01D82E-097B-D581-3771-4B7FE3F2A7C5}"/>
              </a:ext>
            </a:extLst>
          </p:cNvPr>
          <p:cNvPicPr>
            <a:picLocks noChangeAspect="1"/>
          </p:cNvPicPr>
          <p:nvPr/>
        </p:nvPicPr>
        <p:blipFill>
          <a:blip r:embed="rId3"/>
          <a:stretch>
            <a:fillRect/>
          </a:stretch>
        </p:blipFill>
        <p:spPr>
          <a:xfrm>
            <a:off x="8546325" y="2897959"/>
            <a:ext cx="3315062" cy="1289192"/>
          </a:xfrm>
          <a:prstGeom prst="rect">
            <a:avLst/>
          </a:prstGeom>
        </p:spPr>
      </p:pic>
      <p:sp>
        <p:nvSpPr>
          <p:cNvPr id="11" name="ZoneTexte 10">
            <a:extLst>
              <a:ext uri="{FF2B5EF4-FFF2-40B4-BE49-F238E27FC236}">
                <a16:creationId xmlns:a16="http://schemas.microsoft.com/office/drawing/2014/main" id="{F3CF2322-C377-3789-8535-0BF0337F37AC}"/>
              </a:ext>
            </a:extLst>
          </p:cNvPr>
          <p:cNvSpPr txBox="1"/>
          <p:nvPr/>
        </p:nvSpPr>
        <p:spPr>
          <a:xfrm>
            <a:off x="-14090" y="4967824"/>
            <a:ext cx="12206090" cy="864339"/>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Un système chimique consomme de l'énergie lorsque des liaisons se rompent, il en restitue lorsque des liaisons se forment.</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44666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Les elements chimiques"/>
  <p:tag name="ISPRING_FIRST_PUBLISH" val="1"/>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236</TotalTime>
  <Words>980</Words>
  <Application>Microsoft Office PowerPoint</Application>
  <PresentationFormat>Grand écran</PresentationFormat>
  <Paragraphs>106</Paragraphs>
  <Slides>11</Slides>
  <Notes>11</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11</vt:i4>
      </vt:variant>
    </vt:vector>
  </HeadingPairs>
  <TitlesOfParts>
    <vt:vector size="18" baseType="lpstr">
      <vt:lpstr>Arial</vt:lpstr>
      <vt:lpstr>Calibri</vt:lpstr>
      <vt:lpstr>Calibri Light</vt:lpstr>
      <vt:lpstr>Cambria Math</vt:lpstr>
      <vt:lpstr>Comic Sans MS</vt:lpstr>
      <vt:lpstr>Thème Office</vt:lpstr>
      <vt:lpstr>CS ChemDraw Drawing</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elements chimiques</dc:title>
  <dc:creator>Thierry Chauvet</dc:creator>
  <cp:lastModifiedBy>Thierry Chauvet</cp:lastModifiedBy>
  <cp:revision>13</cp:revision>
  <dcterms:created xsi:type="dcterms:W3CDTF">2023-08-16T14:05:36Z</dcterms:created>
  <dcterms:modified xsi:type="dcterms:W3CDTF">2025-07-10T15:41:59Z</dcterms:modified>
</cp:coreProperties>
</file>